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sldIdLst>
    <p:sldId id="256" r:id="rId2"/>
    <p:sldId id="276" r:id="rId3"/>
    <p:sldId id="257" r:id="rId4"/>
    <p:sldId id="277" r:id="rId5"/>
    <p:sldId id="258" r:id="rId6"/>
    <p:sldId id="259" r:id="rId7"/>
    <p:sldId id="260" r:id="rId8"/>
    <p:sldId id="261" r:id="rId9"/>
    <p:sldId id="262" r:id="rId10"/>
    <p:sldId id="263" r:id="rId11"/>
    <p:sldId id="264" r:id="rId12"/>
    <p:sldId id="265" r:id="rId13"/>
    <p:sldId id="266" r:id="rId14"/>
    <p:sldId id="267" r:id="rId15"/>
    <p:sldId id="268"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281" r:id="rId33"/>
    <p:sldId id="302" r:id="rId34"/>
    <p:sldId id="282" r:id="rId35"/>
    <p:sldId id="303" r:id="rId36"/>
    <p:sldId id="283" r:id="rId37"/>
    <p:sldId id="304" r:id="rId38"/>
    <p:sldId id="284" r:id="rId39"/>
    <p:sldId id="305" r:id="rId40"/>
    <p:sldId id="27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395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571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61BEF0D-F0BB-DE4B-95CE-6DB70DBA9567}" type="datetimeFigureOut">
              <a:rPr lang="en-US" smtClean="0"/>
              <a:pPr/>
              <a:t>6/5/2021</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879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86214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61BEF0D-F0BB-DE4B-95CE-6DB70DBA9567}" type="datetimeFigureOut">
              <a:rPr lang="en-US" smtClean="0"/>
              <a:pPr/>
              <a:t>6/5/2021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751261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6/5/2021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9041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5307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645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124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848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592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61BEF0D-F0BB-DE4B-95CE-6DB70DBA9567}" type="datetimeFigureOut">
              <a:rPr lang="en-US" smtClean="0"/>
              <a:pPr/>
              <a:t>6/5/2021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5049139"/>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t>SAP SD (SALES AND DISTRIBUTION) Presentation on MRP (Material Requirement PLANNING) AND AVAILAIBILITY TO PROMISE (ATP)</a:t>
            </a:r>
            <a:endParaRPr lang="en-IN" sz="2400" dirty="0"/>
          </a:p>
        </p:txBody>
      </p:sp>
      <p:pic>
        <p:nvPicPr>
          <p:cNvPr id="1026" name="Picture 2" descr="SAP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8" y="254777"/>
            <a:ext cx="3078197" cy="1569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soft Technologies | Linked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324" y="87217"/>
            <a:ext cx="1801404" cy="18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5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solidFill>
                  <a:schemeClr val="bg1"/>
                </a:solidFill>
              </a:rPr>
              <a:t>1) The </a:t>
            </a:r>
            <a:r>
              <a:rPr lang="en-US" dirty="0">
                <a:solidFill>
                  <a:schemeClr val="bg1"/>
                </a:solidFill>
              </a:rPr>
              <a:t>T-Code for this transaction is  v/07 in the sap T-code bar. Press Enter a new screen appears which shows the record of access sequences present in the system. </a:t>
            </a:r>
            <a:endParaRPr lang="en-US" dirty="0" smtClean="0">
              <a:solidFill>
                <a:schemeClr val="bg1"/>
              </a:solidFill>
            </a:endParaRPr>
          </a:p>
          <a:p>
            <a:endParaRPr lang="en-IN" dirty="0">
              <a:solidFill>
                <a:schemeClr val="bg1"/>
              </a:solidFill>
            </a:endParaRPr>
          </a:p>
        </p:txBody>
      </p:sp>
      <p:pic>
        <p:nvPicPr>
          <p:cNvPr id="4" name="Picture 3"/>
          <p:cNvPicPr/>
          <p:nvPr/>
        </p:nvPicPr>
        <p:blipFill rotWithShape="1">
          <a:blip r:embed="rId2"/>
          <a:srcRect t="7800" r="39109" b="65491"/>
          <a:stretch/>
        </p:blipFill>
        <p:spPr bwMode="auto">
          <a:xfrm>
            <a:off x="1584426" y="3413652"/>
            <a:ext cx="9542198" cy="23889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6307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chemeClr val="bg1"/>
                </a:solidFill>
              </a:rPr>
              <a:t>2) Just click on new entries </a:t>
            </a:r>
            <a:r>
              <a:rPr lang="en-US" dirty="0" smtClean="0">
                <a:solidFill>
                  <a:schemeClr val="bg1"/>
                </a:solidFill>
              </a:rPr>
              <a:t> </a:t>
            </a:r>
            <a:r>
              <a:rPr lang="en-US" dirty="0">
                <a:solidFill>
                  <a:schemeClr val="bg1"/>
                </a:solidFill>
              </a:rPr>
              <a:t>the values as mentioned below in the table and select the option and click on access and put your condition records and click on save new access sequence has been </a:t>
            </a:r>
            <a:r>
              <a:rPr lang="en-US" dirty="0" smtClean="0">
                <a:solidFill>
                  <a:schemeClr val="bg1"/>
                </a:solidFill>
              </a:rPr>
              <a:t>created.</a:t>
            </a:r>
          </a:p>
          <a:p>
            <a:endParaRPr lang="en-IN" dirty="0">
              <a:solidFill>
                <a:schemeClr val="bg1"/>
              </a:solidFill>
            </a:endParaRPr>
          </a:p>
        </p:txBody>
      </p:sp>
      <p:pic>
        <p:nvPicPr>
          <p:cNvPr id="6" name="Picture 5"/>
          <p:cNvPicPr/>
          <p:nvPr/>
        </p:nvPicPr>
        <p:blipFill rotWithShape="1">
          <a:blip r:embed="rId2"/>
          <a:srcRect l="-266" t="7091" r="33658" b="66200"/>
          <a:stretch/>
        </p:blipFill>
        <p:spPr bwMode="auto">
          <a:xfrm>
            <a:off x="1411551" y="3071998"/>
            <a:ext cx="9575447" cy="28502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9599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chemeClr val="bg1"/>
                </a:solidFill>
              </a:rPr>
              <a:t>3) </a:t>
            </a:r>
            <a:r>
              <a:rPr lang="en-US" dirty="0" smtClean="0">
                <a:solidFill>
                  <a:schemeClr val="bg1"/>
                </a:solidFill>
              </a:rPr>
              <a:t>Select </a:t>
            </a:r>
            <a:r>
              <a:rPr lang="en-US" dirty="0">
                <a:solidFill>
                  <a:schemeClr val="bg1"/>
                </a:solidFill>
              </a:rPr>
              <a:t>the </a:t>
            </a:r>
            <a:r>
              <a:rPr lang="en-US" dirty="0" smtClean="0">
                <a:solidFill>
                  <a:schemeClr val="bg1"/>
                </a:solidFill>
              </a:rPr>
              <a:t>access </a:t>
            </a:r>
            <a:r>
              <a:rPr lang="en-US" dirty="0">
                <a:solidFill>
                  <a:schemeClr val="bg1"/>
                </a:solidFill>
              </a:rPr>
              <a:t>and click on field and it will show whether the field is </a:t>
            </a:r>
            <a:r>
              <a:rPr lang="en-US" dirty="0" smtClean="0">
                <a:solidFill>
                  <a:schemeClr val="bg1"/>
                </a:solidFill>
              </a:rPr>
              <a:t>active </a:t>
            </a:r>
            <a:r>
              <a:rPr lang="en-US" dirty="0">
                <a:solidFill>
                  <a:schemeClr val="bg1"/>
                </a:solidFill>
              </a:rPr>
              <a:t>or inactive. </a:t>
            </a:r>
            <a:endParaRPr lang="en-US" dirty="0" smtClean="0">
              <a:solidFill>
                <a:schemeClr val="bg1"/>
              </a:solidFill>
            </a:endParaRPr>
          </a:p>
          <a:p>
            <a:endParaRPr lang="en-IN" dirty="0">
              <a:solidFill>
                <a:schemeClr val="bg1"/>
              </a:solidFill>
            </a:endParaRPr>
          </a:p>
        </p:txBody>
      </p:sp>
      <p:pic>
        <p:nvPicPr>
          <p:cNvPr id="4" name="Picture 3"/>
          <p:cNvPicPr/>
          <p:nvPr/>
        </p:nvPicPr>
        <p:blipFill rotWithShape="1">
          <a:blip r:embed="rId2"/>
          <a:srcRect l="267" t="7328" r="24750" b="55563"/>
          <a:stretch/>
        </p:blipFill>
        <p:spPr bwMode="auto">
          <a:xfrm>
            <a:off x="1960227" y="3234156"/>
            <a:ext cx="8824566" cy="29837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5852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3)DEFINE CONDITION TYPES</a:t>
            </a:r>
            <a:endParaRPr lang="en-IN" sz="2400" dirty="0"/>
          </a:p>
        </p:txBody>
      </p:sp>
      <p:sp>
        <p:nvSpPr>
          <p:cNvPr id="3" name="Content Placeholder 2"/>
          <p:cNvSpPr>
            <a:spLocks noGrp="1"/>
          </p:cNvSpPr>
          <p:nvPr>
            <p:ph idx="1"/>
          </p:nvPr>
        </p:nvSpPr>
        <p:spPr/>
        <p:txBody>
          <a:bodyPr/>
          <a:lstStyle/>
          <a:p>
            <a:r>
              <a:rPr lang="en-US" dirty="0" smtClean="0">
                <a:solidFill>
                  <a:schemeClr val="bg1"/>
                </a:solidFill>
              </a:rPr>
              <a:t>1)Price </a:t>
            </a:r>
            <a:r>
              <a:rPr lang="en-US" dirty="0">
                <a:solidFill>
                  <a:schemeClr val="bg1"/>
                </a:solidFill>
              </a:rPr>
              <a:t>elements are represented in the SAP system by condition types. Price elements can be, for example, prices, surcharges, discounts, taxes or, freight, and are stored in the system in condition records.</a:t>
            </a:r>
          </a:p>
          <a:p>
            <a:r>
              <a:rPr lang="en-US" dirty="0" smtClean="0">
                <a:solidFill>
                  <a:schemeClr val="bg1"/>
                </a:solidFill>
              </a:rPr>
              <a:t>2) </a:t>
            </a:r>
            <a:r>
              <a:rPr lang="en-US" dirty="0">
                <a:solidFill>
                  <a:schemeClr val="bg1"/>
                </a:solidFill>
              </a:rPr>
              <a:t>Condition type is used for different types of charges.</a:t>
            </a:r>
          </a:p>
          <a:p>
            <a:r>
              <a:rPr lang="en-US" dirty="0" smtClean="0">
                <a:solidFill>
                  <a:schemeClr val="bg1"/>
                </a:solidFill>
              </a:rPr>
              <a:t>3) </a:t>
            </a:r>
            <a:r>
              <a:rPr lang="en-US" dirty="0">
                <a:solidFill>
                  <a:schemeClr val="bg1"/>
                </a:solidFill>
              </a:rPr>
              <a:t>It controls pricing components and pricing items</a:t>
            </a:r>
            <a:r>
              <a:rPr lang="en-US" dirty="0" smtClean="0">
                <a:solidFill>
                  <a:schemeClr val="bg1"/>
                </a:solidFill>
              </a:rPr>
              <a:t>.</a:t>
            </a:r>
          </a:p>
          <a:p>
            <a:r>
              <a:rPr lang="en-US" dirty="0" smtClean="0">
                <a:solidFill>
                  <a:schemeClr val="bg1"/>
                </a:solidFill>
              </a:rPr>
              <a:t>4) SAP </a:t>
            </a:r>
            <a:r>
              <a:rPr lang="en-US" dirty="0">
                <a:solidFill>
                  <a:schemeClr val="bg1"/>
                </a:solidFill>
              </a:rPr>
              <a:t>ROUTE:-</a:t>
            </a:r>
            <a:r>
              <a:rPr lang="en-US" dirty="0" smtClean="0">
                <a:solidFill>
                  <a:schemeClr val="bg1"/>
                </a:solidFill>
              </a:rPr>
              <a:t>SPRO </a:t>
            </a:r>
            <a:r>
              <a:rPr lang="en-US" dirty="0">
                <a:solidFill>
                  <a:schemeClr val="bg1"/>
                </a:solidFill>
              </a:rPr>
              <a:t>-&gt; Implementation </a:t>
            </a:r>
            <a:r>
              <a:rPr lang="en-US" dirty="0" smtClean="0">
                <a:solidFill>
                  <a:schemeClr val="bg1"/>
                </a:solidFill>
              </a:rPr>
              <a:t>Guide </a:t>
            </a:r>
            <a:r>
              <a:rPr lang="en-US" dirty="0">
                <a:solidFill>
                  <a:schemeClr val="bg1"/>
                </a:solidFill>
              </a:rPr>
              <a:t>(IMG) =&gt; Sales and Distribution (SD) =&gt; Basic functions =&gt; Pricing =&gt; Pricing control =&gt;Define condition types =&gt; Maintain condition types</a:t>
            </a:r>
            <a:r>
              <a:rPr lang="en-US" dirty="0" smtClean="0">
                <a:solidFill>
                  <a:schemeClr val="bg1"/>
                </a:solidFill>
              </a:rPr>
              <a:t>.</a:t>
            </a:r>
          </a:p>
          <a:p>
            <a:r>
              <a:rPr lang="en-US" dirty="0" smtClean="0">
                <a:solidFill>
                  <a:schemeClr val="bg1"/>
                </a:solidFill>
              </a:rPr>
              <a:t>5) T-Code:-V/06</a:t>
            </a:r>
            <a:endParaRPr lang="en-US" dirty="0">
              <a:solidFill>
                <a:schemeClr val="bg1"/>
              </a:solidFill>
            </a:endParaRPr>
          </a:p>
          <a:p>
            <a:endParaRPr lang="en-IN" dirty="0"/>
          </a:p>
        </p:txBody>
      </p:sp>
    </p:spTree>
    <p:extLst>
      <p:ext uri="{BB962C8B-B14F-4D97-AF65-F5344CB8AC3E}">
        <p14:creationId xmlns:p14="http://schemas.microsoft.com/office/powerpoint/2010/main" val="64398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pPr marL="0" indent="0">
              <a:buNone/>
            </a:pPr>
            <a:r>
              <a:rPr lang="en-US" dirty="0" smtClean="0">
                <a:solidFill>
                  <a:schemeClr val="bg1"/>
                </a:solidFill>
              </a:rPr>
              <a:t>1</a:t>
            </a:r>
            <a:r>
              <a:rPr lang="en-US" dirty="0">
                <a:solidFill>
                  <a:schemeClr val="bg1"/>
                </a:solidFill>
              </a:rPr>
              <a:t>) The T-Code is v/06 in the sap T-code bar. Press Enter a new screen appears which shows the existing data of condition type records with data as follows which mentions condition types, Condition type description, condition class and calculation type. Then above the option comes with new entries and copy as.Then click on new entries a new screen appears as mentioned below and the data is to be put as mentioned below in the table with all </a:t>
            </a:r>
            <a:r>
              <a:rPr lang="en-US" dirty="0" smtClean="0">
                <a:solidFill>
                  <a:schemeClr val="bg1"/>
                </a:solidFill>
              </a:rPr>
              <a:t>options.</a:t>
            </a:r>
            <a:endParaRPr lang="en-IN" dirty="0">
              <a:solidFill>
                <a:schemeClr val="bg1"/>
              </a:solidFill>
            </a:endParaRPr>
          </a:p>
        </p:txBody>
      </p:sp>
      <p:pic>
        <p:nvPicPr>
          <p:cNvPr id="4" name="Picture 3"/>
          <p:cNvPicPr>
            <a:picLocks noChangeAspect="1"/>
          </p:cNvPicPr>
          <p:nvPr/>
        </p:nvPicPr>
        <p:blipFill>
          <a:blip r:embed="rId2"/>
          <a:stretch>
            <a:fillRect/>
          </a:stretch>
        </p:blipFill>
        <p:spPr>
          <a:xfrm>
            <a:off x="215869" y="321275"/>
            <a:ext cx="6962598" cy="4631013"/>
          </a:xfrm>
          <a:prstGeom prst="rect">
            <a:avLst/>
          </a:prstGeom>
        </p:spPr>
      </p:pic>
      <p:pic>
        <p:nvPicPr>
          <p:cNvPr id="5" name="Picture 4"/>
          <p:cNvPicPr>
            <a:picLocks noChangeAspect="1"/>
          </p:cNvPicPr>
          <p:nvPr/>
        </p:nvPicPr>
        <p:blipFill>
          <a:blip r:embed="rId3"/>
          <a:stretch>
            <a:fillRect/>
          </a:stretch>
        </p:blipFill>
        <p:spPr>
          <a:xfrm>
            <a:off x="7274696" y="240020"/>
            <a:ext cx="5846571" cy="4712267"/>
          </a:xfrm>
          <a:prstGeom prst="rect">
            <a:avLst/>
          </a:prstGeom>
        </p:spPr>
      </p:pic>
    </p:spTree>
    <p:extLst>
      <p:ext uri="{BB962C8B-B14F-4D97-AF65-F5344CB8AC3E}">
        <p14:creationId xmlns:p14="http://schemas.microsoft.com/office/powerpoint/2010/main" val="3476044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4) Define MATERIAL DETERMINATION</a:t>
            </a:r>
            <a:endParaRPr lang="en-IN" sz="2400"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1) Material </a:t>
            </a:r>
            <a:r>
              <a:rPr lang="en-US" dirty="0">
                <a:solidFill>
                  <a:schemeClr val="bg1"/>
                </a:solidFill>
              </a:rPr>
              <a:t>determination substitutes/exchanges one material with another material in sales order within a specific date range/interval. It uses the condition technique to replace one material with another material maintained in the condition records when the condition meets</a:t>
            </a:r>
            <a:r>
              <a:rPr lang="en-US" dirty="0" smtClean="0">
                <a:solidFill>
                  <a:schemeClr val="bg1"/>
                </a:solidFill>
              </a:rPr>
              <a:t>.</a:t>
            </a:r>
          </a:p>
          <a:p>
            <a:r>
              <a:rPr lang="en-US" dirty="0" smtClean="0">
                <a:solidFill>
                  <a:schemeClr val="bg1"/>
                </a:solidFill>
              </a:rPr>
              <a:t>2) SAP Route:-SPRO – Sales and Distribution- Basic Functions- Material Determination</a:t>
            </a:r>
          </a:p>
          <a:p>
            <a:r>
              <a:rPr lang="en-US" dirty="0">
                <a:solidFill>
                  <a:schemeClr val="bg1"/>
                </a:solidFill>
              </a:rPr>
              <a:t>2) The customizing requires 4 major steps:</a:t>
            </a:r>
          </a:p>
          <a:p>
            <a:endParaRPr lang="en-US" dirty="0">
              <a:solidFill>
                <a:schemeClr val="bg1"/>
              </a:solidFill>
            </a:endParaRPr>
          </a:p>
          <a:p>
            <a:pPr marL="0" indent="0">
              <a:buNone/>
            </a:pPr>
            <a:r>
              <a:rPr lang="en-US" dirty="0" smtClean="0">
                <a:solidFill>
                  <a:schemeClr val="bg1"/>
                </a:solidFill>
              </a:rPr>
              <a:t> Step 1:- Prepare </a:t>
            </a:r>
            <a:r>
              <a:rPr lang="en-US" dirty="0">
                <a:solidFill>
                  <a:schemeClr val="bg1"/>
                </a:solidFill>
              </a:rPr>
              <a:t>Condition technique steps- Like condition tables, access sequence, condition type, Material determination </a:t>
            </a:r>
            <a:r>
              <a:rPr lang="en-US" dirty="0" smtClean="0">
                <a:solidFill>
                  <a:schemeClr val="bg1"/>
                </a:solidFill>
              </a:rPr>
              <a:t>procedure.</a:t>
            </a:r>
          </a:p>
          <a:p>
            <a:pPr marL="0" indent="0">
              <a:buNone/>
            </a:pPr>
            <a:r>
              <a:rPr lang="en-US" dirty="0" smtClean="0">
                <a:solidFill>
                  <a:schemeClr val="bg1"/>
                </a:solidFill>
              </a:rPr>
              <a:t>Step 2:-Assigning </a:t>
            </a:r>
            <a:r>
              <a:rPr lang="en-US" dirty="0">
                <a:solidFill>
                  <a:schemeClr val="bg1"/>
                </a:solidFill>
              </a:rPr>
              <a:t>Material determination procedure to sales order type(s)</a:t>
            </a:r>
          </a:p>
          <a:p>
            <a:r>
              <a:rPr lang="en-US" dirty="0" smtClean="0">
                <a:solidFill>
                  <a:schemeClr val="bg1"/>
                </a:solidFill>
              </a:rPr>
              <a:t>Step 3:-Creating </a:t>
            </a:r>
            <a:r>
              <a:rPr lang="en-US" dirty="0">
                <a:solidFill>
                  <a:schemeClr val="bg1"/>
                </a:solidFill>
              </a:rPr>
              <a:t>Substitution Reasons</a:t>
            </a:r>
          </a:p>
          <a:p>
            <a:r>
              <a:rPr lang="en-US" dirty="0" smtClean="0">
                <a:solidFill>
                  <a:schemeClr val="bg1"/>
                </a:solidFill>
              </a:rPr>
              <a:t>Step 4:-Creating </a:t>
            </a:r>
            <a:r>
              <a:rPr lang="en-US" dirty="0">
                <a:solidFill>
                  <a:schemeClr val="bg1"/>
                </a:solidFill>
              </a:rPr>
              <a:t>condition records for the condition types</a:t>
            </a:r>
            <a:endParaRPr lang="en-IN" dirty="0">
              <a:solidFill>
                <a:schemeClr val="bg1"/>
              </a:solidFill>
            </a:endParaRPr>
          </a:p>
        </p:txBody>
      </p:sp>
    </p:spTree>
    <p:extLst>
      <p:ext uri="{BB962C8B-B14F-4D97-AF65-F5344CB8AC3E}">
        <p14:creationId xmlns:p14="http://schemas.microsoft.com/office/powerpoint/2010/main" val="379599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Step 1:- Prepare Condition technique steps- Like condition tables, access sequence, condition type, Material determination procedure.</a:t>
            </a:r>
            <a:br>
              <a:rPr lang="en-US" sz="2400" dirty="0"/>
            </a:br>
            <a:endParaRPr lang="en-IN" sz="2400" dirty="0"/>
          </a:p>
        </p:txBody>
      </p:sp>
      <p:sp>
        <p:nvSpPr>
          <p:cNvPr id="3" name="Content Placeholder 2"/>
          <p:cNvSpPr>
            <a:spLocks noGrp="1"/>
          </p:cNvSpPr>
          <p:nvPr>
            <p:ph idx="1"/>
          </p:nvPr>
        </p:nvSpPr>
        <p:spPr/>
        <p:txBody>
          <a:bodyPr/>
          <a:lstStyle/>
          <a:p>
            <a:r>
              <a:rPr lang="en-US" dirty="0" smtClean="0">
                <a:solidFill>
                  <a:schemeClr val="bg1"/>
                </a:solidFill>
              </a:rPr>
              <a:t>1) In  material determination click on maintain perquisites for material determination and select define access sequences</a:t>
            </a:r>
            <a:r>
              <a:rPr lang="en-US" dirty="0" smtClean="0">
                <a:solidFill>
                  <a:schemeClr val="bg1"/>
                </a:solidFill>
              </a:rPr>
              <a:t>.</a:t>
            </a:r>
            <a:endParaRPr lang="en-US" dirty="0" smtClean="0">
              <a:solidFill>
                <a:schemeClr val="bg1"/>
              </a:solidFill>
            </a:endParaRPr>
          </a:p>
          <a:p>
            <a:r>
              <a:rPr lang="en-US" dirty="0">
                <a:solidFill>
                  <a:schemeClr val="bg1"/>
                </a:solidFill>
              </a:rPr>
              <a:t>2</a:t>
            </a:r>
            <a:r>
              <a:rPr lang="en-US" dirty="0" smtClean="0">
                <a:solidFill>
                  <a:schemeClr val="bg1"/>
                </a:solidFill>
              </a:rPr>
              <a:t>) </a:t>
            </a:r>
            <a:r>
              <a:rPr lang="en-US" dirty="0">
                <a:solidFill>
                  <a:schemeClr val="bg1"/>
                </a:solidFill>
              </a:rPr>
              <a:t>SAP Route:-SPRO – Sales and Distribution- Basic Functions- Material </a:t>
            </a:r>
            <a:r>
              <a:rPr lang="en-US" dirty="0" smtClean="0">
                <a:solidFill>
                  <a:schemeClr val="bg1"/>
                </a:solidFill>
              </a:rPr>
              <a:t>Determination-Maintain Perquisites for Material </a:t>
            </a:r>
            <a:r>
              <a:rPr lang="en-US" dirty="0" smtClean="0">
                <a:solidFill>
                  <a:schemeClr val="bg1"/>
                </a:solidFill>
              </a:rPr>
              <a:t>Determination-Maintain Access Sequence.</a:t>
            </a:r>
            <a:endParaRPr lang="en-US" dirty="0" smtClean="0">
              <a:solidFill>
                <a:schemeClr val="bg1"/>
              </a:solidFill>
            </a:endParaRPr>
          </a:p>
          <a:p>
            <a:endParaRPr lang="en-US" dirty="0" smtClean="0">
              <a:solidFill>
                <a:schemeClr val="bg1"/>
              </a:solidFill>
            </a:endParaRPr>
          </a:p>
          <a:p>
            <a:endParaRPr lang="en-IN" dirty="0"/>
          </a:p>
        </p:txBody>
      </p:sp>
      <p:pic>
        <p:nvPicPr>
          <p:cNvPr id="4" name="Picture 3"/>
          <p:cNvPicPr>
            <a:picLocks noChangeAspect="1"/>
          </p:cNvPicPr>
          <p:nvPr/>
        </p:nvPicPr>
        <p:blipFill>
          <a:blip r:embed="rId2"/>
          <a:stretch>
            <a:fillRect/>
          </a:stretch>
        </p:blipFill>
        <p:spPr>
          <a:xfrm>
            <a:off x="1394044" y="3795304"/>
            <a:ext cx="8100333" cy="3160971"/>
          </a:xfrm>
          <a:prstGeom prst="rect">
            <a:avLst/>
          </a:prstGeom>
        </p:spPr>
      </p:pic>
    </p:spTree>
    <p:extLst>
      <p:ext uri="{BB962C8B-B14F-4D97-AF65-F5344CB8AC3E}">
        <p14:creationId xmlns:p14="http://schemas.microsoft.com/office/powerpoint/2010/main" val="1962306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chemeClr val="bg1"/>
                </a:solidFill>
              </a:rPr>
              <a:t>2) Select one by one and from lest hand side choose Accesses to see the access lines with condition tables</a:t>
            </a:r>
            <a:r>
              <a:rPr lang="en-US" dirty="0" smtClean="0">
                <a:solidFill>
                  <a:schemeClr val="bg1"/>
                </a:solidFill>
              </a:rPr>
              <a:t>.</a:t>
            </a:r>
          </a:p>
          <a:p>
            <a:endParaRPr lang="en-IN" dirty="0">
              <a:solidFill>
                <a:schemeClr val="bg1"/>
              </a:solidFill>
            </a:endParaRPr>
          </a:p>
        </p:txBody>
      </p:sp>
      <p:pic>
        <p:nvPicPr>
          <p:cNvPr id="4" name="Picture 3"/>
          <p:cNvPicPr>
            <a:picLocks noChangeAspect="1"/>
          </p:cNvPicPr>
          <p:nvPr/>
        </p:nvPicPr>
        <p:blipFill>
          <a:blip r:embed="rId2"/>
          <a:stretch>
            <a:fillRect/>
          </a:stretch>
        </p:blipFill>
        <p:spPr>
          <a:xfrm>
            <a:off x="1692601" y="2844424"/>
            <a:ext cx="8741813" cy="3205997"/>
          </a:xfrm>
          <a:prstGeom prst="rect">
            <a:avLst/>
          </a:prstGeom>
        </p:spPr>
      </p:pic>
    </p:spTree>
    <p:extLst>
      <p:ext uri="{BB962C8B-B14F-4D97-AF65-F5344CB8AC3E}">
        <p14:creationId xmlns:p14="http://schemas.microsoft.com/office/powerpoint/2010/main" val="85970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chemeClr val="bg1"/>
                </a:solidFill>
              </a:rPr>
              <a:t>3) For access sequence A001, only one access lien with condition table 001. Choose the access line and from left hand side choose Fields</a:t>
            </a:r>
            <a:r>
              <a:rPr lang="en-US" dirty="0" smtClean="0">
                <a:solidFill>
                  <a:schemeClr val="bg1"/>
                </a:solidFill>
              </a:rPr>
              <a:t>.</a:t>
            </a:r>
          </a:p>
          <a:p>
            <a:endParaRPr lang="en-US" dirty="0">
              <a:solidFill>
                <a:schemeClr val="bg1"/>
              </a:solidFill>
            </a:endParaRPr>
          </a:p>
          <a:p>
            <a:endParaRPr lang="en-US" dirty="0">
              <a:solidFill>
                <a:schemeClr val="bg1"/>
              </a:solidFill>
            </a:endParaRPr>
          </a:p>
          <a:p>
            <a:endParaRPr lang="en-IN" dirty="0">
              <a:solidFill>
                <a:schemeClr val="bg1"/>
              </a:solidFill>
            </a:endParaRPr>
          </a:p>
        </p:txBody>
      </p:sp>
      <p:pic>
        <p:nvPicPr>
          <p:cNvPr id="5" name="Picture 4"/>
          <p:cNvPicPr>
            <a:picLocks noChangeAspect="1"/>
          </p:cNvPicPr>
          <p:nvPr/>
        </p:nvPicPr>
        <p:blipFill>
          <a:blip r:embed="rId2"/>
          <a:stretch>
            <a:fillRect/>
          </a:stretch>
        </p:blipFill>
        <p:spPr>
          <a:xfrm>
            <a:off x="1465406" y="2844199"/>
            <a:ext cx="8969009" cy="3373721"/>
          </a:xfrm>
          <a:prstGeom prst="rect">
            <a:avLst/>
          </a:prstGeom>
        </p:spPr>
      </p:pic>
    </p:spTree>
    <p:extLst>
      <p:ext uri="{BB962C8B-B14F-4D97-AF65-F5344CB8AC3E}">
        <p14:creationId xmlns:p14="http://schemas.microsoft.com/office/powerpoint/2010/main" val="2243608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solidFill>
                  <a:schemeClr val="bg1"/>
                </a:solidFill>
              </a:rPr>
              <a:t>4) Now </a:t>
            </a:r>
            <a:r>
              <a:rPr lang="en-US" dirty="0">
                <a:solidFill>
                  <a:schemeClr val="bg1"/>
                </a:solidFill>
              </a:rPr>
              <a:t>choose the option define condition types. condition type A001 is created and assigned to the access sequence A001</a:t>
            </a:r>
            <a:r>
              <a:rPr lang="en-US" dirty="0">
                <a:solidFill>
                  <a:schemeClr val="bg1"/>
                </a:solidFill>
              </a:rPr>
              <a:t>. (T-Code-OV12</a:t>
            </a:r>
            <a:r>
              <a:rPr lang="en-US" dirty="0" smtClean="0">
                <a:solidFill>
                  <a:schemeClr val="bg1"/>
                </a:solidFill>
              </a:rPr>
              <a:t>)</a:t>
            </a:r>
          </a:p>
          <a:p>
            <a:r>
              <a:rPr lang="en-US" dirty="0">
                <a:solidFill>
                  <a:schemeClr val="bg1"/>
                </a:solidFill>
              </a:rPr>
              <a:t>SAP Route:-SPRO – Sales and Distribution- Basic Functions- Material Determination-Maintain Perquisites for Material </a:t>
            </a:r>
            <a:r>
              <a:rPr lang="en-US" dirty="0" smtClean="0">
                <a:solidFill>
                  <a:schemeClr val="bg1"/>
                </a:solidFill>
              </a:rPr>
              <a:t>Determination-Define Condition Types.</a:t>
            </a:r>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a:p>
          <a:p>
            <a:endParaRPr lang="en-IN" dirty="0"/>
          </a:p>
        </p:txBody>
      </p:sp>
      <p:pic>
        <p:nvPicPr>
          <p:cNvPr id="4" name="Picture 3"/>
          <p:cNvPicPr>
            <a:picLocks noChangeAspect="1"/>
          </p:cNvPicPr>
          <p:nvPr/>
        </p:nvPicPr>
        <p:blipFill>
          <a:blip r:embed="rId2"/>
          <a:stretch>
            <a:fillRect/>
          </a:stretch>
        </p:blipFill>
        <p:spPr>
          <a:xfrm>
            <a:off x="1565382" y="3861816"/>
            <a:ext cx="9059153" cy="3432874"/>
          </a:xfrm>
          <a:prstGeom prst="rect">
            <a:avLst/>
          </a:prstGeom>
        </p:spPr>
      </p:pic>
    </p:spTree>
    <p:extLst>
      <p:ext uri="{BB962C8B-B14F-4D97-AF65-F5344CB8AC3E}">
        <p14:creationId xmlns:p14="http://schemas.microsoft.com/office/powerpoint/2010/main" val="349522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solidFill>
                  <a:schemeClr val="bg1"/>
                </a:solidFill>
              </a:rPr>
              <a:t>Name:- Romit Pal</a:t>
            </a:r>
          </a:p>
          <a:p>
            <a:r>
              <a:rPr lang="en-US" dirty="0" smtClean="0">
                <a:solidFill>
                  <a:schemeClr val="bg1"/>
                </a:solidFill>
              </a:rPr>
              <a:t>Company:- Sisoft Technologies</a:t>
            </a:r>
          </a:p>
          <a:p>
            <a:r>
              <a:rPr lang="en-US" dirty="0" smtClean="0">
                <a:solidFill>
                  <a:schemeClr val="bg1"/>
                </a:solidFill>
              </a:rPr>
              <a:t>Designation:-SAP INTERN at Sisoft Inc.</a:t>
            </a:r>
          </a:p>
          <a:p>
            <a:r>
              <a:rPr lang="en-US" dirty="0" smtClean="0">
                <a:solidFill>
                  <a:schemeClr val="bg1"/>
                </a:solidFill>
              </a:rPr>
              <a:t>Topic:- MRP (Material Requirement Planning</a:t>
            </a:r>
            <a:br>
              <a:rPr lang="en-US" dirty="0" smtClean="0">
                <a:solidFill>
                  <a:schemeClr val="bg1"/>
                </a:solidFill>
              </a:rPr>
            </a:br>
            <a:r>
              <a:rPr lang="en-US" dirty="0" smtClean="0">
                <a:solidFill>
                  <a:schemeClr val="bg1"/>
                </a:solidFill>
              </a:rPr>
              <a:t>) and availaibility to Promise </a:t>
            </a:r>
            <a:endParaRPr lang="en-IN" dirty="0">
              <a:solidFill>
                <a:schemeClr val="bg1"/>
              </a:solidFill>
            </a:endParaRPr>
          </a:p>
        </p:txBody>
      </p:sp>
    </p:spTree>
    <p:extLst>
      <p:ext uri="{BB962C8B-B14F-4D97-AF65-F5344CB8AC3E}">
        <p14:creationId xmlns:p14="http://schemas.microsoft.com/office/powerpoint/2010/main" val="1255243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126007" y="2037318"/>
            <a:ext cx="9784080" cy="4206240"/>
          </a:xfrm>
        </p:spPr>
        <p:txBody>
          <a:bodyPr/>
          <a:lstStyle/>
          <a:p>
            <a:r>
              <a:rPr lang="en-US" dirty="0">
                <a:solidFill>
                  <a:schemeClr val="bg1"/>
                </a:solidFill>
              </a:rPr>
              <a:t>5) Now choose the option define condition </a:t>
            </a:r>
            <a:r>
              <a:rPr lang="en-US" dirty="0" smtClean="0">
                <a:solidFill>
                  <a:schemeClr val="bg1"/>
                </a:solidFill>
              </a:rPr>
              <a:t>types</a:t>
            </a:r>
            <a:r>
              <a:rPr lang="en-US" dirty="0">
                <a:solidFill>
                  <a:schemeClr val="bg1"/>
                </a:solidFill>
              </a:rPr>
              <a:t> </a:t>
            </a:r>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endParaRPr lang="en-IN" dirty="0"/>
          </a:p>
        </p:txBody>
      </p:sp>
      <p:pic>
        <p:nvPicPr>
          <p:cNvPr id="4" name="Picture 3"/>
          <p:cNvPicPr>
            <a:picLocks noChangeAspect="1"/>
          </p:cNvPicPr>
          <p:nvPr/>
        </p:nvPicPr>
        <p:blipFill>
          <a:blip r:embed="rId2"/>
          <a:stretch>
            <a:fillRect/>
          </a:stretch>
        </p:blipFill>
        <p:spPr>
          <a:xfrm>
            <a:off x="2307364" y="2901649"/>
            <a:ext cx="7691215" cy="2875307"/>
          </a:xfrm>
          <a:prstGeom prst="rect">
            <a:avLst/>
          </a:prstGeom>
        </p:spPr>
      </p:pic>
    </p:spTree>
    <p:extLst>
      <p:ext uri="{BB962C8B-B14F-4D97-AF65-F5344CB8AC3E}">
        <p14:creationId xmlns:p14="http://schemas.microsoft.com/office/powerpoint/2010/main" val="60438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chemeClr val="bg1"/>
                </a:solidFill>
              </a:rPr>
              <a:t>7) Maintain Procedure to create Material Determination </a:t>
            </a:r>
            <a:r>
              <a:rPr lang="en-US" dirty="0" smtClean="0">
                <a:solidFill>
                  <a:schemeClr val="bg1"/>
                </a:solidFill>
              </a:rPr>
              <a:t>Procedure </a:t>
            </a:r>
            <a:r>
              <a:rPr lang="en-US" dirty="0">
                <a:solidFill>
                  <a:schemeClr val="bg1"/>
                </a:solidFill>
              </a:rPr>
              <a:t>and select the available procedure and select control data from left side</a:t>
            </a:r>
            <a:r>
              <a:rPr lang="en-US" dirty="0" smtClean="0">
                <a:solidFill>
                  <a:schemeClr val="bg1"/>
                </a:solidFill>
              </a:rPr>
              <a:t>.</a:t>
            </a:r>
          </a:p>
          <a:p>
            <a:endParaRPr lang="en-IN" dirty="0">
              <a:solidFill>
                <a:schemeClr val="bg1"/>
              </a:solidFill>
            </a:endParaRPr>
          </a:p>
        </p:txBody>
      </p:sp>
      <p:pic>
        <p:nvPicPr>
          <p:cNvPr id="4" name="Picture 3"/>
          <p:cNvPicPr>
            <a:picLocks noChangeAspect="1"/>
          </p:cNvPicPr>
          <p:nvPr/>
        </p:nvPicPr>
        <p:blipFill>
          <a:blip r:embed="rId2"/>
          <a:stretch>
            <a:fillRect/>
          </a:stretch>
        </p:blipFill>
        <p:spPr>
          <a:xfrm>
            <a:off x="1630118" y="2838156"/>
            <a:ext cx="9428139" cy="3598508"/>
          </a:xfrm>
          <a:prstGeom prst="rect">
            <a:avLst/>
          </a:prstGeom>
        </p:spPr>
      </p:pic>
    </p:spTree>
    <p:extLst>
      <p:ext uri="{BB962C8B-B14F-4D97-AF65-F5344CB8AC3E}">
        <p14:creationId xmlns:p14="http://schemas.microsoft.com/office/powerpoint/2010/main" val="211381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Step 2:-Assigning Material determination procedure to sales order type(s)</a:t>
            </a:r>
            <a:endParaRPr lang="en-IN" sz="2400" dirty="0"/>
          </a:p>
        </p:txBody>
      </p:sp>
      <p:sp>
        <p:nvSpPr>
          <p:cNvPr id="3" name="Content Placeholder 2"/>
          <p:cNvSpPr>
            <a:spLocks noGrp="1"/>
          </p:cNvSpPr>
          <p:nvPr>
            <p:ph idx="1"/>
          </p:nvPr>
        </p:nvSpPr>
        <p:spPr/>
        <p:txBody>
          <a:bodyPr/>
          <a:lstStyle/>
          <a:p>
            <a:r>
              <a:rPr lang="en-US" dirty="0">
                <a:solidFill>
                  <a:schemeClr val="bg1"/>
                </a:solidFill>
              </a:rPr>
              <a:t>8) Assign Procedures to Sales Document Types</a:t>
            </a:r>
            <a:r>
              <a:rPr lang="en-US" dirty="0" smtClean="0">
                <a:solidFill>
                  <a:schemeClr val="bg1"/>
                </a:solidFill>
              </a:rPr>
              <a:t>.</a:t>
            </a:r>
          </a:p>
          <a:p>
            <a:r>
              <a:rPr lang="en-US" dirty="0">
                <a:solidFill>
                  <a:schemeClr val="bg1"/>
                </a:solidFill>
              </a:rPr>
              <a:t>B) SAP Route:-SPRO – Sales and Distribution- Basic Functions- Material </a:t>
            </a:r>
            <a:r>
              <a:rPr lang="en-US" dirty="0" smtClean="0">
                <a:solidFill>
                  <a:schemeClr val="bg1"/>
                </a:solidFill>
              </a:rPr>
              <a:t>Determination-Assign Procedures to Sales document types</a:t>
            </a:r>
            <a:r>
              <a:rPr lang="en-US" dirty="0" smtClean="0">
                <a:solidFill>
                  <a:schemeClr val="bg1"/>
                </a:solidFill>
              </a:rPr>
              <a:t>.(T-Code-OV14)</a:t>
            </a:r>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endParaRPr lang="en-IN" dirty="0">
              <a:solidFill>
                <a:schemeClr val="bg1"/>
              </a:solidFill>
            </a:endParaRPr>
          </a:p>
        </p:txBody>
      </p:sp>
      <p:pic>
        <p:nvPicPr>
          <p:cNvPr id="4" name="Picture 3"/>
          <p:cNvPicPr>
            <a:picLocks noChangeAspect="1"/>
          </p:cNvPicPr>
          <p:nvPr/>
        </p:nvPicPr>
        <p:blipFill>
          <a:blip r:embed="rId2"/>
          <a:stretch>
            <a:fillRect/>
          </a:stretch>
        </p:blipFill>
        <p:spPr>
          <a:xfrm>
            <a:off x="1710732" y="3193711"/>
            <a:ext cx="8595497" cy="3335275"/>
          </a:xfrm>
          <a:prstGeom prst="rect">
            <a:avLst/>
          </a:prstGeom>
        </p:spPr>
      </p:pic>
    </p:spTree>
    <p:extLst>
      <p:ext uri="{BB962C8B-B14F-4D97-AF65-F5344CB8AC3E}">
        <p14:creationId xmlns:p14="http://schemas.microsoft.com/office/powerpoint/2010/main" val="333326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chemeClr val="bg1"/>
                </a:solidFill>
              </a:rPr>
              <a:t>9) Here the material determination procedure is assigned to the </a:t>
            </a:r>
            <a:r>
              <a:rPr lang="en-US" dirty="0" smtClean="0">
                <a:solidFill>
                  <a:schemeClr val="bg1"/>
                </a:solidFill>
              </a:rPr>
              <a:t>Efficient Sales Order ESO.</a:t>
            </a:r>
          </a:p>
          <a:p>
            <a:endParaRPr lang="en-US" dirty="0" smtClean="0">
              <a:solidFill>
                <a:schemeClr val="bg1"/>
              </a:solidFill>
            </a:endParaRPr>
          </a:p>
          <a:p>
            <a:endParaRPr lang="en-IN" dirty="0"/>
          </a:p>
        </p:txBody>
      </p:sp>
      <p:pic>
        <p:nvPicPr>
          <p:cNvPr id="4" name="Picture 3"/>
          <p:cNvPicPr>
            <a:picLocks noChangeAspect="1"/>
          </p:cNvPicPr>
          <p:nvPr/>
        </p:nvPicPr>
        <p:blipFill>
          <a:blip r:embed="rId2"/>
          <a:stretch>
            <a:fillRect/>
          </a:stretch>
        </p:blipFill>
        <p:spPr>
          <a:xfrm>
            <a:off x="1202919" y="2901590"/>
            <a:ext cx="9334045" cy="3316329"/>
          </a:xfrm>
          <a:prstGeom prst="rect">
            <a:avLst/>
          </a:prstGeom>
        </p:spPr>
      </p:pic>
    </p:spTree>
    <p:extLst>
      <p:ext uri="{BB962C8B-B14F-4D97-AF65-F5344CB8AC3E}">
        <p14:creationId xmlns:p14="http://schemas.microsoft.com/office/powerpoint/2010/main" val="27707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solidFill>
                  <a:schemeClr val="bg1"/>
                </a:solidFill>
              </a:rPr>
              <a:t>10) Nest </a:t>
            </a:r>
            <a:r>
              <a:rPr lang="en-US" dirty="0">
                <a:solidFill>
                  <a:schemeClr val="bg1"/>
                </a:solidFill>
              </a:rPr>
              <a:t>step is to define the Substitution reason, Choose the option- Define Substitution Reasons</a:t>
            </a:r>
            <a:r>
              <a:rPr lang="en-US" dirty="0" smtClean="0">
                <a:solidFill>
                  <a:schemeClr val="bg1"/>
                </a:solidFill>
              </a:rPr>
              <a:t>.</a:t>
            </a:r>
          </a:p>
          <a:p>
            <a:r>
              <a:rPr lang="en-US" dirty="0">
                <a:solidFill>
                  <a:schemeClr val="bg1"/>
                </a:solidFill>
              </a:rPr>
              <a:t>B) SAP Route:-SPRO – Sales and Distribution- Basic Functions- Material </a:t>
            </a:r>
            <a:r>
              <a:rPr lang="en-US" dirty="0" smtClean="0">
                <a:solidFill>
                  <a:schemeClr val="bg1"/>
                </a:solidFill>
              </a:rPr>
              <a:t>Determination-Define substitution reasons</a:t>
            </a:r>
            <a:r>
              <a:rPr lang="en-US" dirty="0" smtClean="0">
                <a:solidFill>
                  <a:schemeClr val="bg1"/>
                </a:solidFill>
              </a:rPr>
              <a:t>.(T-Code- OVRQ)</a:t>
            </a:r>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endParaRPr lang="en-US" dirty="0"/>
          </a:p>
          <a:p>
            <a:endParaRPr lang="en-IN" dirty="0"/>
          </a:p>
        </p:txBody>
      </p:sp>
      <p:pic>
        <p:nvPicPr>
          <p:cNvPr id="4" name="Picture 3"/>
          <p:cNvPicPr>
            <a:picLocks noChangeAspect="1"/>
          </p:cNvPicPr>
          <p:nvPr/>
        </p:nvPicPr>
        <p:blipFill>
          <a:blip r:embed="rId2"/>
          <a:stretch>
            <a:fillRect/>
          </a:stretch>
        </p:blipFill>
        <p:spPr>
          <a:xfrm>
            <a:off x="1559902" y="3587756"/>
            <a:ext cx="8669414" cy="3206150"/>
          </a:xfrm>
          <a:prstGeom prst="rect">
            <a:avLst/>
          </a:prstGeom>
        </p:spPr>
      </p:pic>
    </p:spTree>
    <p:extLst>
      <p:ext uri="{BB962C8B-B14F-4D97-AF65-F5344CB8AC3E}">
        <p14:creationId xmlns:p14="http://schemas.microsoft.com/office/powerpoint/2010/main" val="751976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Step 3:-Creating Substitution Reasons</a:t>
            </a:r>
            <a:br>
              <a:rPr lang="en-US" sz="2400" dirty="0"/>
            </a:br>
            <a:endParaRPr lang="en-IN" sz="2400" dirty="0"/>
          </a:p>
        </p:txBody>
      </p:sp>
      <p:sp>
        <p:nvSpPr>
          <p:cNvPr id="3" name="Content Placeholder 2"/>
          <p:cNvSpPr>
            <a:spLocks noGrp="1"/>
          </p:cNvSpPr>
          <p:nvPr>
            <p:ph idx="1"/>
          </p:nvPr>
        </p:nvSpPr>
        <p:spPr/>
        <p:txBody>
          <a:bodyPr/>
          <a:lstStyle/>
          <a:p>
            <a:r>
              <a:rPr lang="en-US" dirty="0">
                <a:solidFill>
                  <a:schemeClr val="bg1"/>
                </a:solidFill>
              </a:rPr>
              <a:t>11) Here you can create substitution reason and you can make your decision for the three fields: Strategy, Outcome &amp; Substitution Category from the available F4 options</a:t>
            </a:r>
            <a:r>
              <a:rPr lang="en-US" dirty="0" smtClean="0">
                <a:solidFill>
                  <a:schemeClr val="bg1"/>
                </a:solidFill>
              </a:rPr>
              <a:t>.</a:t>
            </a:r>
          </a:p>
          <a:p>
            <a:endParaRPr lang="en-US" dirty="0">
              <a:solidFill>
                <a:schemeClr val="bg1"/>
              </a:solidFill>
            </a:endParaRPr>
          </a:p>
          <a:p>
            <a:endParaRPr lang="en-US" dirty="0"/>
          </a:p>
          <a:p>
            <a:endParaRPr lang="en-IN" dirty="0"/>
          </a:p>
        </p:txBody>
      </p:sp>
      <p:pic>
        <p:nvPicPr>
          <p:cNvPr id="4" name="Picture 3"/>
          <p:cNvPicPr>
            <a:picLocks noChangeAspect="1"/>
          </p:cNvPicPr>
          <p:nvPr/>
        </p:nvPicPr>
        <p:blipFill>
          <a:blip r:embed="rId2"/>
          <a:stretch>
            <a:fillRect/>
          </a:stretch>
        </p:blipFill>
        <p:spPr>
          <a:xfrm>
            <a:off x="1391435" y="2992856"/>
            <a:ext cx="9595563" cy="3638680"/>
          </a:xfrm>
          <a:prstGeom prst="rect">
            <a:avLst/>
          </a:prstGeom>
        </p:spPr>
      </p:pic>
    </p:spTree>
    <p:extLst>
      <p:ext uri="{BB962C8B-B14F-4D97-AF65-F5344CB8AC3E}">
        <p14:creationId xmlns:p14="http://schemas.microsoft.com/office/powerpoint/2010/main" val="3902004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Step 4:-Creating condition records for the condition types</a:t>
            </a:r>
            <a:br>
              <a:rPr lang="en-US" sz="2400" dirty="0"/>
            </a:br>
            <a:endParaRPr lang="en-IN" sz="2400" dirty="0"/>
          </a:p>
        </p:txBody>
      </p:sp>
      <p:sp>
        <p:nvSpPr>
          <p:cNvPr id="3" name="Content Placeholder 2"/>
          <p:cNvSpPr>
            <a:spLocks noGrp="1"/>
          </p:cNvSpPr>
          <p:nvPr>
            <p:ph idx="1"/>
          </p:nvPr>
        </p:nvSpPr>
        <p:spPr/>
        <p:txBody>
          <a:bodyPr/>
          <a:lstStyle/>
          <a:p>
            <a:r>
              <a:rPr lang="en-US" dirty="0">
                <a:solidFill>
                  <a:schemeClr val="bg1"/>
                </a:solidFill>
              </a:rPr>
              <a:t>1) Choose </a:t>
            </a:r>
            <a:r>
              <a:rPr lang="en-US" dirty="0" smtClean="0">
                <a:solidFill>
                  <a:schemeClr val="bg1"/>
                </a:solidFill>
              </a:rPr>
              <a:t>Tx- </a:t>
            </a:r>
            <a:r>
              <a:rPr lang="en-US" dirty="0">
                <a:solidFill>
                  <a:schemeClr val="bg1"/>
                </a:solidFill>
              </a:rPr>
              <a:t>VB11 to create condition records</a:t>
            </a:r>
            <a:r>
              <a:rPr lang="en-US" dirty="0" smtClean="0">
                <a:solidFill>
                  <a:schemeClr val="bg1"/>
                </a:solidFill>
              </a:rPr>
              <a:t>.</a:t>
            </a:r>
          </a:p>
          <a:p>
            <a:r>
              <a:rPr lang="en-US" dirty="0" smtClean="0">
                <a:solidFill>
                  <a:schemeClr val="bg1"/>
                </a:solidFill>
              </a:rPr>
              <a:t>2)SAP Route:- SAP Menu-Logistics-Sales and Distribution-Master Data-Products-Material Determination-VB11-Create</a:t>
            </a:r>
            <a:endParaRPr lang="en-IN" dirty="0">
              <a:solidFill>
                <a:schemeClr val="bg1"/>
              </a:solidFill>
            </a:endParaRPr>
          </a:p>
        </p:txBody>
      </p:sp>
      <p:pic>
        <p:nvPicPr>
          <p:cNvPr id="4" name="Picture 3"/>
          <p:cNvPicPr>
            <a:picLocks noChangeAspect="1"/>
          </p:cNvPicPr>
          <p:nvPr/>
        </p:nvPicPr>
        <p:blipFill>
          <a:blip r:embed="rId2"/>
          <a:stretch>
            <a:fillRect/>
          </a:stretch>
        </p:blipFill>
        <p:spPr>
          <a:xfrm>
            <a:off x="282011" y="3224620"/>
            <a:ext cx="4963348" cy="4039305"/>
          </a:xfrm>
          <a:prstGeom prst="rect">
            <a:avLst/>
          </a:prstGeom>
        </p:spPr>
      </p:pic>
      <p:pic>
        <p:nvPicPr>
          <p:cNvPr id="6" name="Picture 5"/>
          <p:cNvPicPr>
            <a:picLocks noChangeAspect="1"/>
          </p:cNvPicPr>
          <p:nvPr/>
        </p:nvPicPr>
        <p:blipFill>
          <a:blip r:embed="rId3"/>
          <a:stretch>
            <a:fillRect/>
          </a:stretch>
        </p:blipFill>
        <p:spPr>
          <a:xfrm>
            <a:off x="5551746" y="3224619"/>
            <a:ext cx="6508226" cy="4039305"/>
          </a:xfrm>
          <a:prstGeom prst="rect">
            <a:avLst/>
          </a:prstGeom>
        </p:spPr>
      </p:pic>
    </p:spTree>
    <p:extLst>
      <p:ext uri="{BB962C8B-B14F-4D97-AF65-F5344CB8AC3E}">
        <p14:creationId xmlns:p14="http://schemas.microsoft.com/office/powerpoint/2010/main" val="3729487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chemeClr val="bg1"/>
                </a:solidFill>
              </a:rPr>
              <a:t>Now lets check  if the material substitution is happening or not by creating a sales order in Tx- VA01 by creating a sales order of type </a:t>
            </a:r>
            <a:r>
              <a:rPr lang="en-US" dirty="0" smtClean="0">
                <a:solidFill>
                  <a:schemeClr val="bg1"/>
                </a:solidFill>
              </a:rPr>
              <a:t>ESO </a:t>
            </a:r>
            <a:r>
              <a:rPr lang="en-US" dirty="0">
                <a:solidFill>
                  <a:schemeClr val="bg1"/>
                </a:solidFill>
              </a:rPr>
              <a:t>as the material determination procedure is assigned to the sales order type </a:t>
            </a:r>
            <a:r>
              <a:rPr lang="en-US" dirty="0" smtClean="0">
                <a:solidFill>
                  <a:schemeClr val="bg1"/>
                </a:solidFill>
              </a:rPr>
              <a:t>ESO.</a:t>
            </a:r>
          </a:p>
          <a:p>
            <a:endParaRPr lang="en-US" dirty="0">
              <a:solidFill>
                <a:schemeClr val="bg1"/>
              </a:solidFill>
            </a:endParaRPr>
          </a:p>
          <a:p>
            <a:endParaRPr lang="en-US" dirty="0"/>
          </a:p>
          <a:p>
            <a:endParaRPr lang="en-IN" dirty="0"/>
          </a:p>
        </p:txBody>
      </p:sp>
      <p:pic>
        <p:nvPicPr>
          <p:cNvPr id="4" name="Picture 3"/>
          <p:cNvPicPr>
            <a:picLocks noChangeAspect="1"/>
          </p:cNvPicPr>
          <p:nvPr/>
        </p:nvPicPr>
        <p:blipFill>
          <a:blip r:embed="rId2"/>
          <a:stretch>
            <a:fillRect/>
          </a:stretch>
        </p:blipFill>
        <p:spPr>
          <a:xfrm>
            <a:off x="1202919" y="3083868"/>
            <a:ext cx="4334756" cy="2992192"/>
          </a:xfrm>
          <a:prstGeom prst="rect">
            <a:avLst/>
          </a:prstGeom>
        </p:spPr>
      </p:pic>
      <p:pic>
        <p:nvPicPr>
          <p:cNvPr id="5" name="Picture 4"/>
          <p:cNvPicPr>
            <a:picLocks noChangeAspect="1"/>
          </p:cNvPicPr>
          <p:nvPr/>
        </p:nvPicPr>
        <p:blipFill>
          <a:blip r:embed="rId3"/>
          <a:stretch>
            <a:fillRect/>
          </a:stretch>
        </p:blipFill>
        <p:spPr>
          <a:xfrm>
            <a:off x="5689797" y="3083868"/>
            <a:ext cx="6401355" cy="3069104"/>
          </a:xfrm>
          <a:prstGeom prst="rect">
            <a:avLst/>
          </a:prstGeom>
        </p:spPr>
      </p:pic>
    </p:spTree>
    <p:extLst>
      <p:ext uri="{BB962C8B-B14F-4D97-AF65-F5344CB8AC3E}">
        <p14:creationId xmlns:p14="http://schemas.microsoft.com/office/powerpoint/2010/main" val="689445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chemeClr val="bg1"/>
                </a:solidFill>
              </a:rPr>
              <a:t>From the condition record it finds substitute material and replaces it in the sales order</a:t>
            </a:r>
            <a:r>
              <a:rPr lang="en-US" dirty="0" smtClean="0">
                <a:solidFill>
                  <a:schemeClr val="bg1"/>
                </a:solidFill>
              </a:rPr>
              <a:t>.</a:t>
            </a:r>
          </a:p>
          <a:p>
            <a:endParaRPr lang="en-IN" dirty="0">
              <a:solidFill>
                <a:schemeClr val="bg1"/>
              </a:solidFill>
            </a:endParaRPr>
          </a:p>
        </p:txBody>
      </p:sp>
      <p:pic>
        <p:nvPicPr>
          <p:cNvPr id="4" name="Picture 3"/>
          <p:cNvPicPr>
            <a:picLocks noChangeAspect="1"/>
          </p:cNvPicPr>
          <p:nvPr/>
        </p:nvPicPr>
        <p:blipFill>
          <a:blip r:embed="rId2"/>
          <a:stretch>
            <a:fillRect/>
          </a:stretch>
        </p:blipFill>
        <p:spPr>
          <a:xfrm>
            <a:off x="1436933" y="2740032"/>
            <a:ext cx="8125811" cy="3583855"/>
          </a:xfrm>
          <a:prstGeom prst="rect">
            <a:avLst/>
          </a:prstGeom>
        </p:spPr>
      </p:pic>
    </p:spTree>
    <p:extLst>
      <p:ext uri="{BB962C8B-B14F-4D97-AF65-F5344CB8AC3E}">
        <p14:creationId xmlns:p14="http://schemas.microsoft.com/office/powerpoint/2010/main" val="597828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chemeClr val="bg1"/>
                </a:solidFill>
              </a:rPr>
              <a:t>Now go to the Define Substitution reason. Here you can make the Strategy as A so that during material substitution before replacing a popup would appear</a:t>
            </a:r>
            <a:r>
              <a:rPr lang="en-US" dirty="0" smtClean="0">
                <a:solidFill>
                  <a:schemeClr val="bg1"/>
                </a:solidFill>
              </a:rPr>
              <a:t>.</a:t>
            </a:r>
          </a:p>
          <a:p>
            <a:endParaRPr lang="en-US" dirty="0" smtClean="0">
              <a:solidFill>
                <a:schemeClr val="bg1"/>
              </a:solidFill>
            </a:endParaRPr>
          </a:p>
          <a:p>
            <a:endParaRPr lang="en-IN" dirty="0">
              <a:solidFill>
                <a:schemeClr val="bg1"/>
              </a:solidFill>
            </a:endParaRPr>
          </a:p>
        </p:txBody>
      </p:sp>
      <p:pic>
        <p:nvPicPr>
          <p:cNvPr id="4" name="Picture 3"/>
          <p:cNvPicPr>
            <a:picLocks noChangeAspect="1"/>
          </p:cNvPicPr>
          <p:nvPr/>
        </p:nvPicPr>
        <p:blipFill>
          <a:blip r:embed="rId2"/>
          <a:stretch>
            <a:fillRect/>
          </a:stretch>
        </p:blipFill>
        <p:spPr>
          <a:xfrm>
            <a:off x="1436826" y="3030303"/>
            <a:ext cx="3613738" cy="3187617"/>
          </a:xfrm>
          <a:prstGeom prst="rect">
            <a:avLst/>
          </a:prstGeom>
        </p:spPr>
      </p:pic>
      <p:pic>
        <p:nvPicPr>
          <p:cNvPr id="6" name="Picture 5"/>
          <p:cNvPicPr>
            <a:picLocks noChangeAspect="1"/>
          </p:cNvPicPr>
          <p:nvPr/>
        </p:nvPicPr>
        <p:blipFill>
          <a:blip r:embed="rId3"/>
          <a:stretch>
            <a:fillRect/>
          </a:stretch>
        </p:blipFill>
        <p:spPr>
          <a:xfrm>
            <a:off x="5365722" y="3030302"/>
            <a:ext cx="5511262" cy="3187617"/>
          </a:xfrm>
          <a:prstGeom prst="rect">
            <a:avLst/>
          </a:prstGeom>
        </p:spPr>
      </p:pic>
    </p:spTree>
    <p:extLst>
      <p:ext uri="{BB962C8B-B14F-4D97-AF65-F5344CB8AC3E}">
        <p14:creationId xmlns:p14="http://schemas.microsoft.com/office/powerpoint/2010/main" val="255511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MATERIAL REQUIREMENT PLANNING</a:t>
            </a:r>
            <a:endParaRPr lang="en-IN" sz="2400" dirty="0"/>
          </a:p>
        </p:txBody>
      </p:sp>
      <p:sp>
        <p:nvSpPr>
          <p:cNvPr id="3" name="Content Placeholder 2"/>
          <p:cNvSpPr>
            <a:spLocks noGrp="1"/>
          </p:cNvSpPr>
          <p:nvPr>
            <p:ph idx="1"/>
          </p:nvPr>
        </p:nvSpPr>
        <p:spPr/>
        <p:txBody>
          <a:bodyPr/>
          <a:lstStyle/>
          <a:p>
            <a:r>
              <a:rPr lang="en-US" dirty="0" smtClean="0">
                <a:solidFill>
                  <a:srgbClr val="222222"/>
                </a:solidFill>
                <a:latin typeface="Source Sans Pro"/>
              </a:rPr>
              <a:t>1) The</a:t>
            </a:r>
            <a:r>
              <a:rPr lang="en-US" dirty="0">
                <a:solidFill>
                  <a:srgbClr val="222222"/>
                </a:solidFill>
                <a:latin typeface="Source Sans Pro"/>
              </a:rPr>
              <a:t> </a:t>
            </a:r>
            <a:r>
              <a:rPr lang="en-US" b="1" dirty="0">
                <a:solidFill>
                  <a:srgbClr val="222222"/>
                </a:solidFill>
                <a:latin typeface="Source Sans Pro"/>
              </a:rPr>
              <a:t>SAP MRP(Material Requirement Planning)</a:t>
            </a:r>
            <a:r>
              <a:rPr lang="en-US" dirty="0">
                <a:solidFill>
                  <a:srgbClr val="222222"/>
                </a:solidFill>
                <a:latin typeface="Source Sans Pro"/>
              </a:rPr>
              <a:t> is used to procure or produce the required material quantities on time for in-house purpose or for fulfilling customer demands. </a:t>
            </a:r>
            <a:endParaRPr lang="en-US" dirty="0" smtClean="0">
              <a:solidFill>
                <a:srgbClr val="222222"/>
              </a:solidFill>
              <a:latin typeface="Source Sans Pro"/>
            </a:endParaRPr>
          </a:p>
          <a:p>
            <a:r>
              <a:rPr lang="en-US" dirty="0" smtClean="0">
                <a:solidFill>
                  <a:srgbClr val="222222"/>
                </a:solidFill>
                <a:latin typeface="Source Sans Pro"/>
              </a:rPr>
              <a:t>2) In </a:t>
            </a:r>
            <a:r>
              <a:rPr lang="en-US" dirty="0">
                <a:solidFill>
                  <a:srgbClr val="222222"/>
                </a:solidFill>
                <a:latin typeface="Source Sans Pro"/>
              </a:rPr>
              <a:t>manufacturing, the function of MRP is to guarantee material availability on time. </a:t>
            </a:r>
            <a:endParaRPr lang="en-US" dirty="0" smtClean="0">
              <a:solidFill>
                <a:srgbClr val="222222"/>
              </a:solidFill>
              <a:latin typeface="Source Sans Pro"/>
            </a:endParaRPr>
          </a:p>
          <a:p>
            <a:r>
              <a:rPr lang="en-US" dirty="0" smtClean="0">
                <a:solidFill>
                  <a:srgbClr val="222222"/>
                </a:solidFill>
                <a:latin typeface="Source Sans Pro"/>
              </a:rPr>
              <a:t>3) The </a:t>
            </a:r>
            <a:r>
              <a:rPr lang="en-US" dirty="0">
                <a:solidFill>
                  <a:srgbClr val="222222"/>
                </a:solidFill>
                <a:latin typeface="Source Sans Pro"/>
              </a:rPr>
              <a:t>main objective is to plan the supply based on requirements and considering the current stock in hand and meet the shortages.</a:t>
            </a:r>
            <a:endParaRPr lang="en-IN" dirty="0"/>
          </a:p>
        </p:txBody>
      </p:sp>
    </p:spTree>
    <p:extLst>
      <p:ext uri="{BB962C8B-B14F-4D97-AF65-F5344CB8AC3E}">
        <p14:creationId xmlns:p14="http://schemas.microsoft.com/office/powerpoint/2010/main" val="206052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chemeClr val="bg1"/>
                </a:solidFill>
              </a:rPr>
              <a:t>Create a sales  order and provide the material and quantity and hit enter key. A pop appears displaying the substitution of materials popup. You can select the material and press continue button.</a:t>
            </a:r>
            <a:endParaRPr lang="en-IN" dirty="0">
              <a:solidFill>
                <a:schemeClr val="bg1"/>
              </a:solidFill>
            </a:endParaRPr>
          </a:p>
        </p:txBody>
      </p:sp>
      <p:pic>
        <p:nvPicPr>
          <p:cNvPr id="4" name="Picture 3"/>
          <p:cNvPicPr>
            <a:picLocks noChangeAspect="1"/>
          </p:cNvPicPr>
          <p:nvPr/>
        </p:nvPicPr>
        <p:blipFill>
          <a:blip r:embed="rId2"/>
          <a:stretch>
            <a:fillRect/>
          </a:stretch>
        </p:blipFill>
        <p:spPr>
          <a:xfrm>
            <a:off x="1571216" y="3150635"/>
            <a:ext cx="8905927" cy="3549268"/>
          </a:xfrm>
          <a:prstGeom prst="rect">
            <a:avLst/>
          </a:prstGeom>
        </p:spPr>
      </p:pic>
    </p:spTree>
    <p:extLst>
      <p:ext uri="{BB962C8B-B14F-4D97-AF65-F5344CB8AC3E}">
        <p14:creationId xmlns:p14="http://schemas.microsoft.com/office/powerpoint/2010/main" val="1782116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chemeClr val="bg1"/>
                </a:solidFill>
              </a:rPr>
              <a:t>The material is replaced in the sales order</a:t>
            </a:r>
            <a:r>
              <a:rPr lang="en-US" dirty="0" smtClean="0">
                <a:solidFill>
                  <a:schemeClr val="bg1"/>
                </a:solidFill>
              </a:rPr>
              <a:t>.</a:t>
            </a:r>
          </a:p>
          <a:p>
            <a:endParaRPr lang="en-US" dirty="0">
              <a:solidFill>
                <a:schemeClr val="bg1"/>
              </a:solidFill>
            </a:endParaRPr>
          </a:p>
          <a:p>
            <a:endParaRPr lang="en-US" dirty="0"/>
          </a:p>
          <a:p>
            <a:endParaRPr lang="en-IN" dirty="0"/>
          </a:p>
        </p:txBody>
      </p:sp>
      <p:pic>
        <p:nvPicPr>
          <p:cNvPr id="4" name="Picture 3"/>
          <p:cNvPicPr>
            <a:picLocks noChangeAspect="1"/>
          </p:cNvPicPr>
          <p:nvPr/>
        </p:nvPicPr>
        <p:blipFill>
          <a:blip r:embed="rId2"/>
          <a:stretch>
            <a:fillRect/>
          </a:stretch>
        </p:blipFill>
        <p:spPr>
          <a:xfrm>
            <a:off x="1202919" y="2609430"/>
            <a:ext cx="9017851" cy="3827234"/>
          </a:xfrm>
          <a:prstGeom prst="rect">
            <a:avLst/>
          </a:prstGeom>
        </p:spPr>
      </p:pic>
    </p:spTree>
    <p:extLst>
      <p:ext uri="{BB962C8B-B14F-4D97-AF65-F5344CB8AC3E}">
        <p14:creationId xmlns:p14="http://schemas.microsoft.com/office/powerpoint/2010/main" val="2681103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5) </a:t>
            </a:r>
            <a:br>
              <a:rPr lang="en-US" sz="2400" dirty="0" smtClean="0"/>
            </a:br>
            <a:r>
              <a:rPr lang="en-US" sz="2400" dirty="0" smtClean="0"/>
              <a:t>5.1 MRP 1</a:t>
            </a:r>
            <a:endParaRPr lang="en-IN" sz="2400" dirty="0"/>
          </a:p>
        </p:txBody>
      </p:sp>
      <p:sp>
        <p:nvSpPr>
          <p:cNvPr id="3" name="Content Placeholder 2"/>
          <p:cNvSpPr>
            <a:spLocks noGrp="1"/>
          </p:cNvSpPr>
          <p:nvPr>
            <p:ph idx="1"/>
          </p:nvPr>
        </p:nvSpPr>
        <p:spPr/>
        <p:txBody>
          <a:bodyPr/>
          <a:lstStyle/>
          <a:p>
            <a:r>
              <a:rPr lang="en-US" dirty="0" smtClean="0">
                <a:solidFill>
                  <a:schemeClr val="bg1"/>
                </a:solidFill>
              </a:rPr>
              <a:t>1) MRP 1 Contains following options like basic unit of measure ,MRP </a:t>
            </a:r>
            <a:r>
              <a:rPr lang="en-US" dirty="0" err="1" smtClean="0">
                <a:solidFill>
                  <a:schemeClr val="bg1"/>
                </a:solidFill>
              </a:rPr>
              <a:t>Type,MRP</a:t>
            </a:r>
            <a:r>
              <a:rPr lang="en-US" dirty="0" smtClean="0">
                <a:solidFill>
                  <a:schemeClr val="bg1"/>
                </a:solidFill>
              </a:rPr>
              <a:t> Group and Lot size </a:t>
            </a:r>
            <a:r>
              <a:rPr lang="en-US" dirty="0" err="1" smtClean="0">
                <a:solidFill>
                  <a:schemeClr val="bg1"/>
                </a:solidFill>
              </a:rPr>
              <a:t>etc</a:t>
            </a:r>
            <a:r>
              <a:rPr lang="en-US" dirty="0" smtClean="0">
                <a:solidFill>
                  <a:schemeClr val="bg1"/>
                </a:solidFill>
              </a:rPr>
              <a:t> as mentioned in the image below.</a:t>
            </a:r>
          </a:p>
          <a:p>
            <a:r>
              <a:rPr lang="en-US" dirty="0" smtClean="0">
                <a:solidFill>
                  <a:schemeClr val="bg1"/>
                </a:solidFill>
              </a:rPr>
              <a:t>2) </a:t>
            </a:r>
            <a:r>
              <a:rPr lang="en-US" dirty="0">
                <a:solidFill>
                  <a:schemeClr val="bg1"/>
                </a:solidFill>
              </a:rPr>
              <a:t>MRP Type:-SAP MRP type is a field that is maintained in the material master MRP 1 view under MRP procedure data. This is a key which is used to regulate the material requirements planning. </a:t>
            </a:r>
            <a:endParaRPr lang="en-US" dirty="0" smtClean="0">
              <a:solidFill>
                <a:schemeClr val="bg1"/>
              </a:solidFill>
            </a:endParaRPr>
          </a:p>
          <a:p>
            <a:r>
              <a:rPr lang="en-US" dirty="0" smtClean="0">
                <a:solidFill>
                  <a:schemeClr val="bg1"/>
                </a:solidFill>
              </a:rPr>
              <a:t>3) </a:t>
            </a:r>
            <a:r>
              <a:rPr lang="en-US" dirty="0">
                <a:solidFill>
                  <a:schemeClr val="bg1"/>
                </a:solidFill>
              </a:rPr>
              <a:t>MRP Group :- The MRP group is an organizational object that can be used to allocate special control parameters for planning to a group of materials. You can maintain MRP groups if planning control per plant is not precise enough for your requirements and you want to allocate certain material groups different control parameters from the plant parameters.</a:t>
            </a:r>
            <a:endParaRPr lang="en-IN" dirty="0">
              <a:solidFill>
                <a:schemeClr val="bg1"/>
              </a:solidFill>
            </a:endParaRPr>
          </a:p>
        </p:txBody>
      </p:sp>
    </p:spTree>
    <p:extLst>
      <p:ext uri="{BB962C8B-B14F-4D97-AF65-F5344CB8AC3E}">
        <p14:creationId xmlns:p14="http://schemas.microsoft.com/office/powerpoint/2010/main" val="824073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123477" y="1101291"/>
            <a:ext cx="7020523" cy="5102956"/>
          </a:xfrm>
          <a:prstGeom prst="rect">
            <a:avLst/>
          </a:prstGeom>
        </p:spPr>
      </p:pic>
    </p:spTree>
    <p:extLst>
      <p:ext uri="{BB962C8B-B14F-4D97-AF65-F5344CB8AC3E}">
        <p14:creationId xmlns:p14="http://schemas.microsoft.com/office/powerpoint/2010/main" val="3646924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5.2 MRP 2</a:t>
            </a:r>
            <a:endParaRPr lang="en-IN" sz="2400" dirty="0"/>
          </a:p>
        </p:txBody>
      </p:sp>
      <p:sp>
        <p:nvSpPr>
          <p:cNvPr id="3" name="Content Placeholder 2"/>
          <p:cNvSpPr>
            <a:spLocks noGrp="1"/>
          </p:cNvSpPr>
          <p:nvPr>
            <p:ph idx="1"/>
          </p:nvPr>
        </p:nvSpPr>
        <p:spPr/>
        <p:txBody>
          <a:bodyPr/>
          <a:lstStyle/>
          <a:p>
            <a:r>
              <a:rPr lang="en-US" dirty="0" smtClean="0">
                <a:solidFill>
                  <a:schemeClr val="bg1"/>
                </a:solidFill>
              </a:rPr>
              <a:t>1) MRP 2 contains following sections like procurement </a:t>
            </a:r>
            <a:r>
              <a:rPr lang="en-US" dirty="0" err="1" smtClean="0">
                <a:solidFill>
                  <a:schemeClr val="bg1"/>
                </a:solidFill>
              </a:rPr>
              <a:t>type,batch</a:t>
            </a:r>
            <a:r>
              <a:rPr lang="en-US" dirty="0" smtClean="0">
                <a:solidFill>
                  <a:schemeClr val="bg1"/>
                </a:solidFill>
              </a:rPr>
              <a:t> </a:t>
            </a:r>
            <a:r>
              <a:rPr lang="en-US" dirty="0" err="1" smtClean="0">
                <a:solidFill>
                  <a:schemeClr val="bg1"/>
                </a:solidFill>
              </a:rPr>
              <a:t>entry,storage</a:t>
            </a:r>
            <a:r>
              <a:rPr lang="en-US" dirty="0" smtClean="0">
                <a:solidFill>
                  <a:schemeClr val="bg1"/>
                </a:solidFill>
              </a:rPr>
              <a:t> location for </a:t>
            </a:r>
            <a:r>
              <a:rPr lang="en-US" dirty="0" err="1" smtClean="0">
                <a:solidFill>
                  <a:schemeClr val="bg1"/>
                </a:solidFill>
              </a:rPr>
              <a:t>EP,In</a:t>
            </a:r>
            <a:r>
              <a:rPr lang="en-US" dirty="0" smtClean="0">
                <a:solidFill>
                  <a:schemeClr val="bg1"/>
                </a:solidFill>
              </a:rPr>
              <a:t> house production </a:t>
            </a:r>
            <a:r>
              <a:rPr lang="en-US" dirty="0" err="1" smtClean="0">
                <a:solidFill>
                  <a:schemeClr val="bg1"/>
                </a:solidFill>
              </a:rPr>
              <a:t>etc</a:t>
            </a:r>
            <a:r>
              <a:rPr lang="en-US" dirty="0" smtClean="0">
                <a:solidFill>
                  <a:schemeClr val="bg1"/>
                </a:solidFill>
              </a:rPr>
              <a:t> as mentioned in the image .</a:t>
            </a:r>
          </a:p>
          <a:p>
            <a:r>
              <a:rPr lang="en-US" dirty="0" smtClean="0">
                <a:solidFill>
                  <a:schemeClr val="bg1"/>
                </a:solidFill>
              </a:rPr>
              <a:t>2) Procurement </a:t>
            </a:r>
            <a:r>
              <a:rPr lang="en-US" dirty="0">
                <a:solidFill>
                  <a:schemeClr val="bg1"/>
                </a:solidFill>
              </a:rPr>
              <a:t>Type:-Procurement Type is used to determine whether a material is procured in-house or it can be procured externally, i.e. a planned order or a purchase order needs to be created. The type of procurement completely depends on the material type.</a:t>
            </a:r>
            <a:endParaRPr lang="en-US" dirty="0" smtClean="0">
              <a:solidFill>
                <a:schemeClr val="bg1"/>
              </a:solidFill>
            </a:endParaRPr>
          </a:p>
          <a:p>
            <a:r>
              <a:rPr lang="en-US" dirty="0">
                <a:solidFill>
                  <a:schemeClr val="bg1"/>
                </a:solidFill>
              </a:rPr>
              <a:t>3</a:t>
            </a:r>
            <a:r>
              <a:rPr lang="en-US" dirty="0" smtClean="0">
                <a:solidFill>
                  <a:schemeClr val="bg1"/>
                </a:solidFill>
              </a:rPr>
              <a:t>) Storage </a:t>
            </a:r>
            <a:r>
              <a:rPr lang="en-US" dirty="0">
                <a:solidFill>
                  <a:schemeClr val="bg1"/>
                </a:solidFill>
              </a:rPr>
              <a:t>Location:-A storage location, in SAP but also in physical inventory, is the place where stock is stored in a plant, a specific location. It is used to differentiate different type of stocks within a plant.</a:t>
            </a:r>
            <a:endParaRPr lang="en-US" dirty="0" smtClean="0">
              <a:solidFill>
                <a:schemeClr val="bg1"/>
              </a:solidFill>
            </a:endParaRPr>
          </a:p>
        </p:txBody>
      </p:sp>
    </p:spTree>
    <p:extLst>
      <p:ext uri="{BB962C8B-B14F-4D97-AF65-F5344CB8AC3E}">
        <p14:creationId xmlns:p14="http://schemas.microsoft.com/office/powerpoint/2010/main" val="1958889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087306" y="1525531"/>
            <a:ext cx="10876806" cy="4738535"/>
          </a:xfrm>
          <a:prstGeom prst="rect">
            <a:avLst/>
          </a:prstGeom>
        </p:spPr>
      </p:pic>
    </p:spTree>
    <p:extLst>
      <p:ext uri="{BB962C8B-B14F-4D97-AF65-F5344CB8AC3E}">
        <p14:creationId xmlns:p14="http://schemas.microsoft.com/office/powerpoint/2010/main" val="3993402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5.3 MRP 3</a:t>
            </a:r>
            <a:endParaRPr lang="en-IN" sz="2400" dirty="0"/>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1) MRP 3 Contains elements like Period indicator,availaibility check and fiscal year variant etc. as mentioned in the image below.</a:t>
            </a:r>
          </a:p>
          <a:p>
            <a:r>
              <a:rPr lang="en-US" dirty="0" smtClean="0">
                <a:solidFill>
                  <a:schemeClr val="bg1"/>
                </a:solidFill>
              </a:rPr>
              <a:t>2) Availability </a:t>
            </a:r>
            <a:r>
              <a:rPr lang="en-US" dirty="0">
                <a:solidFill>
                  <a:schemeClr val="bg1"/>
                </a:solidFill>
              </a:rPr>
              <a:t>check:-During sales order processing, the availability check enables you to tell the customer if the product can be delivered on time. You can control how the availability check is carried out by setting the Availability check field in the material master</a:t>
            </a:r>
            <a:r>
              <a:rPr lang="en-US" dirty="0" smtClean="0">
                <a:solidFill>
                  <a:schemeClr val="bg1"/>
                </a:solidFill>
              </a:rPr>
              <a:t>.</a:t>
            </a:r>
          </a:p>
          <a:p>
            <a:r>
              <a:rPr lang="en-US" dirty="0" smtClean="0">
                <a:solidFill>
                  <a:schemeClr val="bg1"/>
                </a:solidFill>
              </a:rPr>
              <a:t>3) </a:t>
            </a:r>
            <a:r>
              <a:rPr lang="en-US" dirty="0">
                <a:solidFill>
                  <a:schemeClr val="bg1"/>
                </a:solidFill>
              </a:rPr>
              <a:t>Period Indicator:-The period indicator defines the periodicity used to record the historical values for the forecast and the periodicity to be used to output the forecast values. It can be Monthly or Weekly or Daily or based on FY variant</a:t>
            </a:r>
            <a:r>
              <a:rPr lang="en-US" dirty="0" smtClean="0">
                <a:solidFill>
                  <a:schemeClr val="bg1"/>
                </a:solidFill>
              </a:rPr>
              <a:t>.</a:t>
            </a:r>
          </a:p>
          <a:p>
            <a:r>
              <a:rPr lang="en-US" dirty="0" smtClean="0">
                <a:solidFill>
                  <a:schemeClr val="bg1"/>
                </a:solidFill>
              </a:rPr>
              <a:t>4) Fiscal </a:t>
            </a:r>
            <a:r>
              <a:rPr lang="en-US" dirty="0">
                <a:solidFill>
                  <a:schemeClr val="bg1"/>
                </a:solidFill>
              </a:rPr>
              <a:t>Year Variant:-Fiscal year variant contains the number of posting periods in a fiscal year and the number of special periods. You can define up to 16 posting periods in a fiscal year in the controlling component CO. You need to specify the fiscal year variant for each company code.</a:t>
            </a:r>
            <a:endParaRPr lang="en-US" dirty="0" smtClean="0">
              <a:solidFill>
                <a:schemeClr val="bg1"/>
              </a:solidFill>
            </a:endParaRPr>
          </a:p>
          <a:p>
            <a:endParaRPr lang="en-US" dirty="0" smtClean="0">
              <a:solidFill>
                <a:schemeClr val="bg1"/>
              </a:solidFill>
            </a:endParaRPr>
          </a:p>
          <a:p>
            <a:endParaRPr lang="en-IN" dirty="0"/>
          </a:p>
        </p:txBody>
      </p:sp>
    </p:spTree>
    <p:extLst>
      <p:ext uri="{BB962C8B-B14F-4D97-AF65-F5344CB8AC3E}">
        <p14:creationId xmlns:p14="http://schemas.microsoft.com/office/powerpoint/2010/main" val="2607110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655855" y="2023673"/>
            <a:ext cx="8126672" cy="3767655"/>
          </a:xfrm>
          <a:prstGeom prst="rect">
            <a:avLst/>
          </a:prstGeom>
        </p:spPr>
      </p:pic>
    </p:spTree>
    <p:extLst>
      <p:ext uri="{BB962C8B-B14F-4D97-AF65-F5344CB8AC3E}">
        <p14:creationId xmlns:p14="http://schemas.microsoft.com/office/powerpoint/2010/main" val="1088149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5.4 MRP 4</a:t>
            </a:r>
            <a:endParaRPr lang="en-IN" sz="2400" dirty="0"/>
          </a:p>
        </p:txBody>
      </p:sp>
      <p:sp>
        <p:nvSpPr>
          <p:cNvPr id="3" name="Content Placeholder 2"/>
          <p:cNvSpPr>
            <a:spLocks noGrp="1"/>
          </p:cNvSpPr>
          <p:nvPr>
            <p:ph idx="1"/>
          </p:nvPr>
        </p:nvSpPr>
        <p:spPr/>
        <p:txBody>
          <a:bodyPr/>
          <a:lstStyle/>
          <a:p>
            <a:r>
              <a:rPr lang="en-US" dirty="0" smtClean="0">
                <a:solidFill>
                  <a:schemeClr val="bg1"/>
                </a:solidFill>
              </a:rPr>
              <a:t>1) MRP 4 Contains selection method, component scrap percentage, Requirement group </a:t>
            </a:r>
            <a:r>
              <a:rPr lang="en-US" dirty="0" err="1" smtClean="0">
                <a:solidFill>
                  <a:schemeClr val="bg1"/>
                </a:solidFill>
              </a:rPr>
              <a:t>etc</a:t>
            </a:r>
            <a:r>
              <a:rPr lang="en-US" dirty="0" smtClean="0">
                <a:solidFill>
                  <a:schemeClr val="bg1"/>
                </a:solidFill>
              </a:rPr>
              <a:t> as mentioned in the image below.</a:t>
            </a:r>
          </a:p>
          <a:p>
            <a:r>
              <a:rPr lang="en-US" dirty="0" smtClean="0">
                <a:solidFill>
                  <a:schemeClr val="bg1"/>
                </a:solidFill>
              </a:rPr>
              <a:t>2) </a:t>
            </a:r>
            <a:r>
              <a:rPr lang="en-US" dirty="0">
                <a:solidFill>
                  <a:schemeClr val="bg1"/>
                </a:solidFill>
              </a:rPr>
              <a:t>Selection Method :- Selection method is 2 or 3 (Selection by production version): The production version can be maintained in the material master and it defines both the </a:t>
            </a:r>
            <a:r>
              <a:rPr lang="en-US" dirty="0" smtClean="0">
                <a:solidFill>
                  <a:schemeClr val="bg1"/>
                </a:solidFill>
              </a:rPr>
              <a:t>BOM (Bill of Material) usage.</a:t>
            </a:r>
          </a:p>
          <a:p>
            <a:r>
              <a:rPr lang="en-US" dirty="0">
                <a:solidFill>
                  <a:schemeClr val="bg1"/>
                </a:solidFill>
              </a:rPr>
              <a:t>3)Requirement Group:-A materials requirement planning (MRP) group is an object that you can use to assign common control parameters to a group of materials to plan and organize.</a:t>
            </a:r>
            <a:endParaRPr lang="en-US" dirty="0" smtClean="0">
              <a:solidFill>
                <a:schemeClr val="bg1"/>
              </a:solidFill>
            </a:endParaRPr>
          </a:p>
          <a:p>
            <a:endParaRPr lang="en-IN" dirty="0"/>
          </a:p>
        </p:txBody>
      </p:sp>
    </p:spTree>
    <p:extLst>
      <p:ext uri="{BB962C8B-B14F-4D97-AF65-F5344CB8AC3E}">
        <p14:creationId xmlns:p14="http://schemas.microsoft.com/office/powerpoint/2010/main" val="2656692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109321" y="1433782"/>
            <a:ext cx="9783763" cy="4394449"/>
          </a:xfrm>
          <a:prstGeom prst="rect">
            <a:avLst/>
          </a:prstGeom>
        </p:spPr>
      </p:pic>
    </p:spTree>
    <p:extLst>
      <p:ext uri="{BB962C8B-B14F-4D97-AF65-F5344CB8AC3E}">
        <p14:creationId xmlns:p14="http://schemas.microsoft.com/office/powerpoint/2010/main" val="401254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Availaibility to PROMISE</a:t>
            </a:r>
            <a:endParaRPr lang="en-IN" sz="2400" dirty="0"/>
          </a:p>
        </p:txBody>
      </p:sp>
      <p:sp>
        <p:nvSpPr>
          <p:cNvPr id="3" name="Content Placeholder 2"/>
          <p:cNvSpPr>
            <a:spLocks noGrp="1"/>
          </p:cNvSpPr>
          <p:nvPr>
            <p:ph idx="1"/>
          </p:nvPr>
        </p:nvSpPr>
        <p:spPr/>
        <p:txBody>
          <a:bodyPr/>
          <a:lstStyle/>
          <a:p>
            <a:r>
              <a:rPr lang="en-US" dirty="0" smtClean="0">
                <a:solidFill>
                  <a:schemeClr val="bg1"/>
                </a:solidFill>
              </a:rPr>
              <a:t>1) SAP </a:t>
            </a:r>
            <a:r>
              <a:rPr lang="en-US" dirty="0">
                <a:solidFill>
                  <a:schemeClr val="bg1"/>
                </a:solidFill>
              </a:rPr>
              <a:t>ATP (Available to promise) is a critical calculation used in supply chain management, manufacturing, and fulfillment</a:t>
            </a:r>
            <a:r>
              <a:rPr lang="en-US" dirty="0" smtClean="0">
                <a:solidFill>
                  <a:schemeClr val="bg1"/>
                </a:solidFill>
              </a:rPr>
              <a:t>.</a:t>
            </a:r>
          </a:p>
          <a:p>
            <a:r>
              <a:rPr lang="en-US" dirty="0" smtClean="0">
                <a:solidFill>
                  <a:schemeClr val="bg1"/>
                </a:solidFill>
              </a:rPr>
              <a:t>2) </a:t>
            </a:r>
            <a:r>
              <a:rPr lang="en-US" dirty="0">
                <a:solidFill>
                  <a:schemeClr val="bg1"/>
                </a:solidFill>
              </a:rPr>
              <a:t>It’s also highly relevant for SAP e-commerce. </a:t>
            </a:r>
            <a:endParaRPr lang="en-US" dirty="0" smtClean="0">
              <a:solidFill>
                <a:schemeClr val="bg1"/>
              </a:solidFill>
            </a:endParaRPr>
          </a:p>
          <a:p>
            <a:r>
              <a:rPr lang="en-US" dirty="0" smtClean="0">
                <a:solidFill>
                  <a:schemeClr val="bg1"/>
                </a:solidFill>
              </a:rPr>
              <a:t>3) </a:t>
            </a:r>
            <a:r>
              <a:rPr lang="en-US" dirty="0">
                <a:solidFill>
                  <a:schemeClr val="bg1"/>
                </a:solidFill>
              </a:rPr>
              <a:t>SAP ATP requires you to model your entire supply chain and manufacturing process</a:t>
            </a:r>
            <a:r>
              <a:rPr lang="en-US" dirty="0" smtClean="0">
                <a:solidFill>
                  <a:schemeClr val="bg1"/>
                </a:solidFill>
              </a:rPr>
              <a:t>.</a:t>
            </a:r>
          </a:p>
          <a:p>
            <a:endParaRPr lang="en-IN" dirty="0"/>
          </a:p>
        </p:txBody>
      </p:sp>
    </p:spTree>
    <p:extLst>
      <p:ext uri="{BB962C8B-B14F-4D97-AF65-F5344CB8AC3E}">
        <p14:creationId xmlns:p14="http://schemas.microsoft.com/office/powerpoint/2010/main" val="319301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2746" y="2967335"/>
            <a:ext cx="4086504" cy="923330"/>
          </a:xfrm>
          <a:prstGeom prst="rect">
            <a:avLst/>
          </a:prstGeom>
          <a:noFill/>
        </p:spPr>
        <p:txBody>
          <a:bodyPr wrap="none" lIns="91440" tIns="45720" rIns="91440" bIns="4572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THANK YOU </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95202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STEPS IN MATERIAL REQUIREMENT PLANNING (MRP) AND AVAILIABILITY TO PROMISE IN SAP SD</a:t>
            </a:r>
            <a:endParaRPr lang="en-IN" sz="2400" dirty="0"/>
          </a:p>
        </p:txBody>
      </p:sp>
      <p:sp>
        <p:nvSpPr>
          <p:cNvPr id="3" name="Content Placeholder 2"/>
          <p:cNvSpPr>
            <a:spLocks noGrp="1"/>
          </p:cNvSpPr>
          <p:nvPr>
            <p:ph idx="1"/>
          </p:nvPr>
        </p:nvSpPr>
        <p:spPr/>
        <p:txBody>
          <a:bodyPr/>
          <a:lstStyle/>
          <a:p>
            <a:r>
              <a:rPr lang="en-US" dirty="0" smtClean="0">
                <a:solidFill>
                  <a:schemeClr val="bg1"/>
                </a:solidFill>
              </a:rPr>
              <a:t>1)Define Condition Tables</a:t>
            </a:r>
          </a:p>
          <a:p>
            <a:r>
              <a:rPr lang="en-US" dirty="0" smtClean="0">
                <a:solidFill>
                  <a:schemeClr val="bg1"/>
                </a:solidFill>
              </a:rPr>
              <a:t>2)Define Access sequence</a:t>
            </a:r>
          </a:p>
          <a:p>
            <a:r>
              <a:rPr lang="en-US" dirty="0" smtClean="0">
                <a:solidFill>
                  <a:schemeClr val="bg1"/>
                </a:solidFill>
              </a:rPr>
              <a:t>3)Define Condition Types</a:t>
            </a:r>
          </a:p>
          <a:p>
            <a:r>
              <a:rPr lang="en-US" dirty="0" smtClean="0">
                <a:solidFill>
                  <a:schemeClr val="bg1"/>
                </a:solidFill>
              </a:rPr>
              <a:t>4)Define Material determination</a:t>
            </a:r>
          </a:p>
          <a:p>
            <a:r>
              <a:rPr lang="en-US" dirty="0" smtClean="0">
                <a:solidFill>
                  <a:schemeClr val="bg1"/>
                </a:solidFill>
              </a:rPr>
              <a:t>5)MRP1,MRP2,MRP3,MRP4</a:t>
            </a:r>
          </a:p>
        </p:txBody>
      </p:sp>
    </p:spTree>
    <p:extLst>
      <p:ext uri="{BB962C8B-B14F-4D97-AF65-F5344CB8AC3E}">
        <p14:creationId xmlns:p14="http://schemas.microsoft.com/office/powerpoint/2010/main" val="317989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1) Define condition tables</a:t>
            </a:r>
            <a:endParaRPr lang="en-IN" sz="2400" dirty="0"/>
          </a:p>
        </p:txBody>
      </p:sp>
      <p:sp>
        <p:nvSpPr>
          <p:cNvPr id="3" name="Content Placeholder 2"/>
          <p:cNvSpPr>
            <a:spLocks noGrp="1"/>
          </p:cNvSpPr>
          <p:nvPr>
            <p:ph idx="1"/>
          </p:nvPr>
        </p:nvSpPr>
        <p:spPr/>
        <p:txBody>
          <a:bodyPr/>
          <a:lstStyle/>
          <a:p>
            <a:r>
              <a:rPr lang="en-US" dirty="0" smtClean="0">
                <a:solidFill>
                  <a:schemeClr val="bg1"/>
                </a:solidFill>
              </a:rPr>
              <a:t>1)Condition Tables are combination of condition masters like sales </a:t>
            </a:r>
            <a:r>
              <a:rPr lang="en-US" dirty="0" err="1" smtClean="0">
                <a:solidFill>
                  <a:schemeClr val="bg1"/>
                </a:solidFill>
              </a:rPr>
              <a:t>organization,customer</a:t>
            </a:r>
            <a:r>
              <a:rPr lang="en-US" dirty="0" smtClean="0">
                <a:solidFill>
                  <a:schemeClr val="bg1"/>
                </a:solidFill>
              </a:rPr>
              <a:t> </a:t>
            </a:r>
            <a:r>
              <a:rPr lang="en-US" dirty="0" err="1" smtClean="0">
                <a:solidFill>
                  <a:schemeClr val="bg1"/>
                </a:solidFill>
              </a:rPr>
              <a:t>material,distribution</a:t>
            </a:r>
            <a:r>
              <a:rPr lang="en-US" dirty="0" smtClean="0">
                <a:solidFill>
                  <a:schemeClr val="bg1"/>
                </a:solidFill>
              </a:rPr>
              <a:t> channel etc.</a:t>
            </a:r>
          </a:p>
          <a:p>
            <a:r>
              <a:rPr lang="en-US" dirty="0" smtClean="0">
                <a:solidFill>
                  <a:schemeClr val="bg1"/>
                </a:solidFill>
              </a:rPr>
              <a:t>2)Condition Table consists of one or more condition keys and data apart.</a:t>
            </a:r>
          </a:p>
          <a:p>
            <a:r>
              <a:rPr lang="en-US" dirty="0" smtClean="0">
                <a:solidFill>
                  <a:schemeClr val="bg1"/>
                </a:solidFill>
              </a:rPr>
              <a:t>3) SAP </a:t>
            </a:r>
            <a:r>
              <a:rPr lang="en-US" dirty="0">
                <a:solidFill>
                  <a:schemeClr val="bg1"/>
                </a:solidFill>
              </a:rPr>
              <a:t>Route:-SPRO → IMG → Sales and Distribution → Basic Functions → Pricing → Pricing Control → Define Conditional </a:t>
            </a:r>
            <a:r>
              <a:rPr lang="en-US" dirty="0" smtClean="0">
                <a:solidFill>
                  <a:schemeClr val="bg1"/>
                </a:solidFill>
              </a:rPr>
              <a:t>Tables</a:t>
            </a:r>
          </a:p>
          <a:p>
            <a:r>
              <a:rPr lang="en-US" dirty="0" smtClean="0">
                <a:solidFill>
                  <a:schemeClr val="bg1"/>
                </a:solidFill>
              </a:rPr>
              <a:t>4) T-Code:- V/03</a:t>
            </a:r>
            <a:endParaRPr lang="en-IN" dirty="0">
              <a:solidFill>
                <a:schemeClr val="bg1"/>
              </a:solidFill>
            </a:endParaRPr>
          </a:p>
        </p:txBody>
      </p:sp>
    </p:spTree>
    <p:extLst>
      <p:ext uri="{BB962C8B-B14F-4D97-AF65-F5344CB8AC3E}">
        <p14:creationId xmlns:p14="http://schemas.microsoft.com/office/powerpoint/2010/main" val="297088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bg1"/>
                </a:solidFill>
              </a:rPr>
              <a:t>1)The </a:t>
            </a:r>
            <a:r>
              <a:rPr lang="en-US" dirty="0">
                <a:solidFill>
                  <a:schemeClr val="bg1"/>
                </a:solidFill>
              </a:rPr>
              <a:t>T-Code v/03 in the sap T-code bar. Press Enter a new screen appears which shows the option of entering the condition table no and then press enter a new screen appears as mentioned </a:t>
            </a:r>
            <a:r>
              <a:rPr lang="en-US" dirty="0" smtClean="0">
                <a:solidFill>
                  <a:schemeClr val="bg1"/>
                </a:solidFill>
              </a:rPr>
              <a:t>below.</a:t>
            </a:r>
            <a:endParaRPr lang="en-IN" dirty="0">
              <a:solidFill>
                <a:schemeClr val="bg1"/>
              </a:solidFill>
            </a:endParaRPr>
          </a:p>
        </p:txBody>
      </p:sp>
      <p:pic>
        <p:nvPicPr>
          <p:cNvPr id="4" name="Picture 3"/>
          <p:cNvPicPr/>
          <p:nvPr/>
        </p:nvPicPr>
        <p:blipFill rotWithShape="1">
          <a:blip r:embed="rId2"/>
          <a:srcRect l="665" t="7327" r="52537" b="55800"/>
          <a:stretch/>
        </p:blipFill>
        <p:spPr bwMode="auto">
          <a:xfrm>
            <a:off x="1429782" y="3165220"/>
            <a:ext cx="9474651" cy="23126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9941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bg1"/>
                </a:solidFill>
              </a:rPr>
              <a:t>2) Enter </a:t>
            </a:r>
            <a:r>
              <a:rPr lang="en-US" dirty="0">
                <a:solidFill>
                  <a:schemeClr val="bg1"/>
                </a:solidFill>
              </a:rPr>
              <a:t>the data as mentioned in the table and select the parameters for condition tables as mentioned in the table and click on save a condition table 715 is </a:t>
            </a:r>
            <a:r>
              <a:rPr lang="en-US" dirty="0" smtClean="0">
                <a:solidFill>
                  <a:schemeClr val="bg1"/>
                </a:solidFill>
              </a:rPr>
              <a:t>created.</a:t>
            </a:r>
            <a:endParaRPr lang="en-IN" dirty="0">
              <a:solidFill>
                <a:schemeClr val="bg1"/>
              </a:solidFill>
            </a:endParaRPr>
          </a:p>
        </p:txBody>
      </p:sp>
      <p:pic>
        <p:nvPicPr>
          <p:cNvPr id="4" name="Picture 3"/>
          <p:cNvPicPr/>
          <p:nvPr/>
        </p:nvPicPr>
        <p:blipFill rotWithShape="1">
          <a:blip r:embed="rId2"/>
          <a:srcRect l="665" t="14654" r="56127" b="9238"/>
          <a:stretch/>
        </p:blipFill>
        <p:spPr bwMode="auto">
          <a:xfrm>
            <a:off x="2818011" y="2901582"/>
            <a:ext cx="7701862" cy="38154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645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2) DEFINE ACCESS SEQUENCES</a:t>
            </a:r>
            <a:endParaRPr lang="en-IN" sz="2400" dirty="0"/>
          </a:p>
        </p:txBody>
      </p:sp>
      <p:sp>
        <p:nvSpPr>
          <p:cNvPr id="3" name="Content Placeholder 2"/>
          <p:cNvSpPr>
            <a:spLocks noGrp="1"/>
          </p:cNvSpPr>
          <p:nvPr>
            <p:ph idx="1"/>
          </p:nvPr>
        </p:nvSpPr>
        <p:spPr/>
        <p:txBody>
          <a:bodyPr/>
          <a:lstStyle/>
          <a:p>
            <a:r>
              <a:rPr lang="en-US" dirty="0" smtClean="0">
                <a:solidFill>
                  <a:schemeClr val="bg1"/>
                </a:solidFill>
              </a:rPr>
              <a:t>1)The </a:t>
            </a:r>
            <a:r>
              <a:rPr lang="en-US" dirty="0">
                <a:solidFill>
                  <a:schemeClr val="bg1"/>
                </a:solidFill>
              </a:rPr>
              <a:t>access sequence is a search strategy which the SAP System uses to search for condition records valid for a condition type</a:t>
            </a:r>
            <a:r>
              <a:rPr lang="en-US" dirty="0" smtClean="0">
                <a:solidFill>
                  <a:schemeClr val="bg1"/>
                </a:solidFill>
              </a:rPr>
              <a:t>.</a:t>
            </a:r>
          </a:p>
          <a:p>
            <a:r>
              <a:rPr lang="en-US" dirty="0" smtClean="0">
                <a:solidFill>
                  <a:schemeClr val="bg1"/>
                </a:solidFill>
              </a:rPr>
              <a:t>2)SAP </a:t>
            </a:r>
            <a:r>
              <a:rPr lang="en-US" dirty="0">
                <a:solidFill>
                  <a:schemeClr val="bg1"/>
                </a:solidFill>
              </a:rPr>
              <a:t>ROUTE :-SPRO </a:t>
            </a:r>
            <a:r>
              <a:rPr lang="en-US" dirty="0" smtClean="0">
                <a:solidFill>
                  <a:schemeClr val="bg1"/>
                </a:solidFill>
              </a:rPr>
              <a:t> </a:t>
            </a:r>
            <a:r>
              <a:rPr lang="en-US" dirty="0">
                <a:solidFill>
                  <a:schemeClr val="bg1"/>
                </a:solidFill>
              </a:rPr>
              <a:t>-&gt; Implementation Guide (</a:t>
            </a:r>
            <a:r>
              <a:rPr lang="en-US" dirty="0" smtClean="0">
                <a:solidFill>
                  <a:schemeClr val="bg1"/>
                </a:solidFill>
              </a:rPr>
              <a:t>IMG</a:t>
            </a:r>
            <a:r>
              <a:rPr lang="en-US" dirty="0">
                <a:solidFill>
                  <a:schemeClr val="bg1"/>
                </a:solidFill>
              </a:rPr>
              <a:t>) =&gt; Sales and Distribution (SD) =&gt; Basic functions =&gt; Pricing =&gt; Pricing control =&gt; Maintain access sequences</a:t>
            </a:r>
            <a:r>
              <a:rPr lang="en-US" dirty="0" smtClean="0">
                <a:solidFill>
                  <a:schemeClr val="bg1"/>
                </a:solidFill>
              </a:rPr>
              <a:t>.</a:t>
            </a:r>
          </a:p>
          <a:p>
            <a:r>
              <a:rPr lang="en-US" dirty="0" smtClean="0">
                <a:solidFill>
                  <a:schemeClr val="bg1"/>
                </a:solidFill>
              </a:rPr>
              <a:t>3) T-Code:- V/07</a:t>
            </a:r>
            <a:endParaRPr lang="en-IN" dirty="0">
              <a:solidFill>
                <a:schemeClr val="bg1"/>
              </a:solidFill>
            </a:endParaRPr>
          </a:p>
        </p:txBody>
      </p:sp>
    </p:spTree>
    <p:extLst>
      <p:ext uri="{BB962C8B-B14F-4D97-AF65-F5344CB8AC3E}">
        <p14:creationId xmlns:p14="http://schemas.microsoft.com/office/powerpoint/2010/main" val="51132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242</TotalTime>
  <Words>1737</Words>
  <Application>Microsoft Office PowerPoint</Application>
  <PresentationFormat>Widescreen</PresentationFormat>
  <Paragraphs>115</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Corbel</vt:lpstr>
      <vt:lpstr>Source Sans Pro</vt:lpstr>
      <vt:lpstr>Wingdings</vt:lpstr>
      <vt:lpstr>Banded</vt:lpstr>
      <vt:lpstr>SAP SD (SALES AND DISTRIBUTION) Presentation on MRP (Material Requirement PLANNING) AND AVAILAIBILITY TO PROMISE (ATP)</vt:lpstr>
      <vt:lpstr>PowerPoint Presentation</vt:lpstr>
      <vt:lpstr>MATERIAL REQUIREMENT PLANNING</vt:lpstr>
      <vt:lpstr>Availaibility to PROMISE</vt:lpstr>
      <vt:lpstr>STEPS IN MATERIAL REQUIREMENT PLANNING (MRP) AND AVAILIABILITY TO PROMISE IN SAP SD</vt:lpstr>
      <vt:lpstr>1) Define condition tables</vt:lpstr>
      <vt:lpstr>PowerPoint Presentation</vt:lpstr>
      <vt:lpstr>PowerPoint Presentation</vt:lpstr>
      <vt:lpstr>2) DEFINE ACCESS SEQUENCES</vt:lpstr>
      <vt:lpstr>PowerPoint Presentation</vt:lpstr>
      <vt:lpstr>PowerPoint Presentation</vt:lpstr>
      <vt:lpstr>PowerPoint Presentation</vt:lpstr>
      <vt:lpstr>3)DEFINE CONDITION TYPES</vt:lpstr>
      <vt:lpstr>PowerPoint Presentation</vt:lpstr>
      <vt:lpstr>4) Define MATERIAL DETERMINATION</vt:lpstr>
      <vt:lpstr>Step 1:- Prepare Condition technique steps- Like condition tables, access sequence, condition type, Material determination procedure. </vt:lpstr>
      <vt:lpstr>PowerPoint Presentation</vt:lpstr>
      <vt:lpstr>PowerPoint Presentation</vt:lpstr>
      <vt:lpstr>PowerPoint Presentation</vt:lpstr>
      <vt:lpstr>PowerPoint Presentation</vt:lpstr>
      <vt:lpstr>PowerPoint Presentation</vt:lpstr>
      <vt:lpstr>Step 2:-Assigning Material determination procedure to sales order type(s)</vt:lpstr>
      <vt:lpstr>PowerPoint Presentation</vt:lpstr>
      <vt:lpstr>PowerPoint Presentation</vt:lpstr>
      <vt:lpstr>Step 3:-Creating Substitution Reasons </vt:lpstr>
      <vt:lpstr>Step 4:-Creating condition records for the condition types </vt:lpstr>
      <vt:lpstr>PowerPoint Presentation</vt:lpstr>
      <vt:lpstr>PowerPoint Presentation</vt:lpstr>
      <vt:lpstr>PowerPoint Presentation</vt:lpstr>
      <vt:lpstr>PowerPoint Presentation</vt:lpstr>
      <vt:lpstr>PowerPoint Presentation</vt:lpstr>
      <vt:lpstr>5)  5.1 MRP 1</vt:lpstr>
      <vt:lpstr>PowerPoint Presentation</vt:lpstr>
      <vt:lpstr>5.2 MRP 2</vt:lpstr>
      <vt:lpstr>PowerPoint Presentation</vt:lpstr>
      <vt:lpstr>5.3 MRP 3</vt:lpstr>
      <vt:lpstr>PowerPoint Presentation</vt:lpstr>
      <vt:lpstr>5.4 MRP 4</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SD (SALES AND DISTRIBUTION) Presentation on MRP (Material Requirement PLANNING) AND AVAILAIBILITY TO PROMISE (ATP)</dc:title>
  <dc:creator>Romit Pal</dc:creator>
  <cp:lastModifiedBy>Romit Pal</cp:lastModifiedBy>
  <cp:revision>24</cp:revision>
  <dcterms:created xsi:type="dcterms:W3CDTF">2021-06-03T14:06:35Z</dcterms:created>
  <dcterms:modified xsi:type="dcterms:W3CDTF">2021-06-04T20:06:52Z</dcterms:modified>
</cp:coreProperties>
</file>